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a7cb430572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g2a7cb430572_1_1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a7cb430572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2a7cb430572_1_2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7cb430572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a7cb430572_1_2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a7cb430572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a7cb430572_1_2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a7cb430572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a7cb430572_1_2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7cb430572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a7cb430572_1_2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7cb430572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a7cb430572_1_2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7cb43057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a7cb430572_1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7cb43056b_0_1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7cb43056b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7cb43056b_0_1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7cb43056b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a7cb43056b_0_1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a7cb43056b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7cb43057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2a7cb430572_1_1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7cb430572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a7cb430572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7cb430572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a7cb430572_1_3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7cb430572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a7cb430572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7cb430572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a7cb430572_1_3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a7cb43056b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a7cb43056b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7cb430572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2a7cb430572_1_3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7cb43056b_0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a7cb43056b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a7cb430572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2a7cb430572_1_1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7cb430572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2a7cb430572_1_1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7cb430572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2a7cb430572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a7cb430572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2a7cb430572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7cb430572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2a7cb430572_1_1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7cb430572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2a7cb430572_1_1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7cb430572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2a7cb430572_1_2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944694" y="468083"/>
            <a:ext cx="6683700" cy="96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rgbClr val="262626"/>
              </a:buClr>
              <a:buSzPts val="14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53" name="Google Shape;53;p1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rgbClr val="262626"/>
              </a:buClr>
              <a:buSzPts val="14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2204530" y="1479527"/>
            <a:ext cx="29946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None/>
              <a:defRPr sz="1800" b="0"/>
            </a:lvl1pPr>
            <a:lvl2pPr marL="914400" lvl="1" indent="-228600" algn="l" rtl="0">
              <a:spcBef>
                <a:spcPts val="800"/>
              </a:spcBef>
              <a:spcAft>
                <a:spcPts val="0"/>
              </a:spcAft>
              <a:buSzPts val="1500"/>
              <a:buNone/>
              <a:defRPr sz="1500" b="1"/>
            </a:lvl2pPr>
            <a:lvl3pPr marL="1371600" lvl="2" indent="-228600" algn="l" rtl="0">
              <a:spcBef>
                <a:spcPts val="800"/>
              </a:spcBef>
              <a:spcAft>
                <a:spcPts val="0"/>
              </a:spcAft>
              <a:buSzPts val="1400"/>
              <a:buNone/>
              <a:defRPr sz="1400" b="1"/>
            </a:lvl3pPr>
            <a:lvl4pPr marL="1828800" lvl="3" indent="-228600" algn="l" rtl="0">
              <a:spcBef>
                <a:spcPts val="800"/>
              </a:spcBef>
              <a:spcAft>
                <a:spcPts val="0"/>
              </a:spcAft>
              <a:buSzPts val="1200"/>
              <a:buNone/>
              <a:defRPr sz="1200" b="1"/>
            </a:lvl4pPr>
            <a:lvl5pPr marL="2286000" lvl="4" indent="-228600" algn="l" rtl="0">
              <a:spcBef>
                <a:spcPts val="800"/>
              </a:spcBef>
              <a:spcAft>
                <a:spcPts val="0"/>
              </a:spcAft>
              <a:buSzPts val="1200"/>
              <a:buNone/>
              <a:defRPr sz="1200" b="1"/>
            </a:lvl5pPr>
            <a:lvl6pPr marL="2743200" lvl="5" indent="-228600" algn="l" rtl="0">
              <a:spcBef>
                <a:spcPts val="800"/>
              </a:spcBef>
              <a:spcAft>
                <a:spcPts val="0"/>
              </a:spcAft>
              <a:buSzPts val="1200"/>
              <a:buNone/>
              <a:defRPr sz="1200" b="1"/>
            </a:lvl6pPr>
            <a:lvl7pPr marL="3200400" lvl="6" indent="-228600" algn="l" rtl="0">
              <a:spcBef>
                <a:spcPts val="800"/>
              </a:spcBef>
              <a:spcAft>
                <a:spcPts val="0"/>
              </a:spcAft>
              <a:buSzPts val="1200"/>
              <a:buNone/>
              <a:defRPr sz="1200" b="1"/>
            </a:lvl7pPr>
            <a:lvl8pPr marL="3657600" lvl="7" indent="-228600" algn="l" rtl="0">
              <a:spcBef>
                <a:spcPts val="800"/>
              </a:spcBef>
              <a:spcAft>
                <a:spcPts val="0"/>
              </a:spcAft>
              <a:buSzPts val="1200"/>
              <a:buNone/>
              <a:defRPr sz="1200" b="1"/>
            </a:lvl8pPr>
            <a:lvl9pPr marL="4114800" lvl="8" indent="-228600" algn="l" rtl="0">
              <a:spcBef>
                <a:spcPts val="800"/>
              </a:spcBef>
              <a:spcAft>
                <a:spcPts val="0"/>
              </a:spcAft>
              <a:buSzPts val="1200"/>
              <a:buNone/>
              <a:defRPr sz="1200" b="1"/>
            </a:lvl9pPr>
          </a:lstStyle>
          <a:p>
            <a:endParaRPr/>
          </a:p>
        </p:txBody>
      </p:sp>
      <p:sp>
        <p:nvSpPr>
          <p:cNvPr id="60" name="Google Shape;60;p14"/>
          <p:cNvSpPr txBox="1">
            <a:spLocks noGrp="1"/>
          </p:cNvSpPr>
          <p:nvPr>
            <p:ph type="body" idx="2"/>
          </p:nvPr>
        </p:nvSpPr>
        <p:spPr>
          <a:xfrm>
            <a:off x="1941909" y="1911725"/>
            <a:ext cx="3257100" cy="2515500"/>
          </a:xfrm>
          <a:prstGeom prst="rect">
            <a:avLst/>
          </a:prstGeom>
          <a:noFill/>
          <a:ln>
            <a:noFill/>
          </a:ln>
        </p:spPr>
        <p:txBody>
          <a:bodyPr spcFirstLastPara="1" wrap="square" lIns="68575" tIns="34275" rIns="68575" bIns="34275" anchor="t" anchorCtr="0">
            <a:norm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61" name="Google Shape;61;p14"/>
          <p:cNvSpPr txBox="1">
            <a:spLocks noGrp="1"/>
          </p:cNvSpPr>
          <p:nvPr>
            <p:ph type="body" idx="3"/>
          </p:nvPr>
        </p:nvSpPr>
        <p:spPr>
          <a:xfrm>
            <a:off x="5629972" y="1477106"/>
            <a:ext cx="29994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None/>
              <a:defRPr sz="1800" b="0"/>
            </a:lvl1pPr>
            <a:lvl2pPr marL="914400" lvl="1" indent="-228600" algn="l" rtl="0">
              <a:spcBef>
                <a:spcPts val="800"/>
              </a:spcBef>
              <a:spcAft>
                <a:spcPts val="0"/>
              </a:spcAft>
              <a:buSzPts val="1500"/>
              <a:buNone/>
              <a:defRPr sz="1500" b="1"/>
            </a:lvl2pPr>
            <a:lvl3pPr marL="1371600" lvl="2" indent="-228600" algn="l" rtl="0">
              <a:spcBef>
                <a:spcPts val="800"/>
              </a:spcBef>
              <a:spcAft>
                <a:spcPts val="0"/>
              </a:spcAft>
              <a:buSzPts val="1400"/>
              <a:buNone/>
              <a:defRPr sz="1400" b="1"/>
            </a:lvl3pPr>
            <a:lvl4pPr marL="1828800" lvl="3" indent="-228600" algn="l" rtl="0">
              <a:spcBef>
                <a:spcPts val="800"/>
              </a:spcBef>
              <a:spcAft>
                <a:spcPts val="0"/>
              </a:spcAft>
              <a:buSzPts val="1200"/>
              <a:buNone/>
              <a:defRPr sz="1200" b="1"/>
            </a:lvl4pPr>
            <a:lvl5pPr marL="2286000" lvl="4" indent="-228600" algn="l" rtl="0">
              <a:spcBef>
                <a:spcPts val="800"/>
              </a:spcBef>
              <a:spcAft>
                <a:spcPts val="0"/>
              </a:spcAft>
              <a:buSzPts val="1200"/>
              <a:buNone/>
              <a:defRPr sz="1200" b="1"/>
            </a:lvl5pPr>
            <a:lvl6pPr marL="2743200" lvl="5" indent="-228600" algn="l" rtl="0">
              <a:spcBef>
                <a:spcPts val="800"/>
              </a:spcBef>
              <a:spcAft>
                <a:spcPts val="0"/>
              </a:spcAft>
              <a:buSzPts val="1200"/>
              <a:buNone/>
              <a:defRPr sz="1200" b="1"/>
            </a:lvl6pPr>
            <a:lvl7pPr marL="3200400" lvl="6" indent="-228600" algn="l" rtl="0">
              <a:spcBef>
                <a:spcPts val="800"/>
              </a:spcBef>
              <a:spcAft>
                <a:spcPts val="0"/>
              </a:spcAft>
              <a:buSzPts val="1200"/>
              <a:buNone/>
              <a:defRPr sz="1200" b="1"/>
            </a:lvl7pPr>
            <a:lvl8pPr marL="3657600" lvl="7" indent="-228600" algn="l" rtl="0">
              <a:spcBef>
                <a:spcPts val="800"/>
              </a:spcBef>
              <a:spcAft>
                <a:spcPts val="0"/>
              </a:spcAft>
              <a:buSzPts val="1200"/>
              <a:buNone/>
              <a:defRPr sz="1200" b="1"/>
            </a:lvl8pPr>
            <a:lvl9pPr marL="4114800" lvl="8" indent="-228600" algn="l" rtl="0">
              <a:spcBef>
                <a:spcPts val="800"/>
              </a:spcBef>
              <a:spcAft>
                <a:spcPts val="0"/>
              </a:spcAft>
              <a:buSzPts val="1200"/>
              <a:buNone/>
              <a:defRPr sz="1200" b="1"/>
            </a:lvl9pPr>
          </a:lstStyle>
          <a:p>
            <a:endParaRPr/>
          </a:p>
        </p:txBody>
      </p:sp>
      <p:sp>
        <p:nvSpPr>
          <p:cNvPr id="62" name="Google Shape;62;p14"/>
          <p:cNvSpPr txBox="1">
            <a:spLocks noGrp="1"/>
          </p:cNvSpPr>
          <p:nvPr>
            <p:ph type="body" idx="4"/>
          </p:nvPr>
        </p:nvSpPr>
        <p:spPr>
          <a:xfrm>
            <a:off x="5375218" y="1909303"/>
            <a:ext cx="3254100" cy="2515500"/>
          </a:xfrm>
          <a:prstGeom prst="rect">
            <a:avLst/>
          </a:prstGeom>
          <a:noFill/>
          <a:ln>
            <a:noFill/>
          </a:ln>
        </p:spPr>
        <p:txBody>
          <a:bodyPr spcFirstLastPara="1" wrap="square" lIns="68575" tIns="34275" rIns="68575" bIns="34275" anchor="t" anchorCtr="0">
            <a:norm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63" name="Google Shape;63;p14"/>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4"/>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4"/>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 name="Google Shape;66;p14"/>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2931"/>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t="5660" r="-1245" b="17528"/>
          <a:stretch/>
        </p:blipFill>
        <p:spPr>
          <a:xfrm>
            <a:off x="3084100" y="548425"/>
            <a:ext cx="5983249" cy="4046649"/>
          </a:xfrm>
          <a:prstGeom prst="rect">
            <a:avLst/>
          </a:prstGeom>
          <a:noFill/>
          <a:ln>
            <a:noFill/>
          </a:ln>
          <a:effectLst>
            <a:outerShdw blurRad="1071563" dist="114300" dir="15180000" algn="bl" rotWithShape="0">
              <a:srgbClr val="000000">
                <a:alpha val="96000"/>
              </a:srgbClr>
            </a:outerShdw>
            <a:reflection stA="70000" endPos="10000" dist="38100" dir="5400000" fadeDir="5400012" sy="-100000" algn="bl" rotWithShape="0"/>
          </a:effectLst>
        </p:spPr>
      </p:pic>
      <p:sp>
        <p:nvSpPr>
          <p:cNvPr id="72" name="Google Shape;72;p15"/>
          <p:cNvSpPr txBox="1"/>
          <p:nvPr/>
        </p:nvSpPr>
        <p:spPr>
          <a:xfrm>
            <a:off x="220000" y="1678775"/>
            <a:ext cx="2775000" cy="16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3300" b="1">
                <a:solidFill>
                  <a:srgbClr val="FEFFFF"/>
                </a:solidFill>
                <a:latin typeface="Century Gothic"/>
                <a:ea typeface="Century Gothic"/>
                <a:cs typeface="Century Gothic"/>
                <a:sym typeface="Century Gothic"/>
              </a:rPr>
              <a:t>Bir Front-End </a:t>
            </a:r>
            <a:endParaRPr sz="3300" b="1">
              <a:solidFill>
                <a:srgbClr val="FEFFFF"/>
              </a:solidFill>
              <a:latin typeface="Century Gothic"/>
              <a:ea typeface="Century Gothic"/>
              <a:cs typeface="Century Gothic"/>
              <a:sym typeface="Century Gothic"/>
            </a:endParaRPr>
          </a:p>
          <a:p>
            <a:pPr marL="0" lvl="0" indent="0" algn="l" rtl="0">
              <a:spcBef>
                <a:spcPts val="0"/>
              </a:spcBef>
              <a:spcAft>
                <a:spcPts val="0"/>
              </a:spcAft>
              <a:buNone/>
            </a:pPr>
            <a:r>
              <a:rPr lang="tr" sz="3300" b="1">
                <a:solidFill>
                  <a:srgbClr val="FEFFFF"/>
                </a:solidFill>
                <a:latin typeface="Century Gothic"/>
                <a:ea typeface="Century Gothic"/>
                <a:cs typeface="Century Gothic"/>
                <a:sym typeface="Century Gothic"/>
              </a:rPr>
              <a:t>Developer’ın </a:t>
            </a:r>
            <a:endParaRPr sz="3300" b="1">
              <a:solidFill>
                <a:srgbClr val="FEFFFF"/>
              </a:solidFill>
              <a:latin typeface="Century Gothic"/>
              <a:ea typeface="Century Gothic"/>
              <a:cs typeface="Century Gothic"/>
              <a:sym typeface="Century Gothic"/>
            </a:endParaRPr>
          </a:p>
          <a:p>
            <a:pPr marL="0" lvl="0" indent="0" algn="l" rtl="0">
              <a:spcBef>
                <a:spcPts val="0"/>
              </a:spcBef>
              <a:spcAft>
                <a:spcPts val="0"/>
              </a:spcAft>
              <a:buNone/>
            </a:pPr>
            <a:r>
              <a:rPr lang="tr" sz="3300" b="1">
                <a:solidFill>
                  <a:srgbClr val="FEFFFF"/>
                </a:solidFill>
                <a:latin typeface="Century Gothic"/>
                <a:ea typeface="Century Gothic"/>
                <a:cs typeface="Century Gothic"/>
                <a:sym typeface="Century Gothic"/>
              </a:rPr>
              <a:t>Yol Haritası</a:t>
            </a:r>
            <a:endParaRPr sz="3300" b="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p:tgtEl>
                                          <p:spTgt spid="71"/>
                                        </p:tgtEl>
                                        <p:attrNameLst>
                                          <p:attrName>ppt_w</p:attrName>
                                        </p:attrNameLst>
                                      </p:cBhvr>
                                      <p:tavLst>
                                        <p:tav tm="0">
                                          <p:val>
                                            <p:strVal val="0"/>
                                          </p:val>
                                        </p:tav>
                                        <p:tav tm="100000">
                                          <p:val>
                                            <p:strVal val="#ppt_w"/>
                                          </p:val>
                                        </p:tav>
                                      </p:tavLst>
                                    </p:anim>
                                    <p:anim calcmode="lin" valueType="num">
                                      <p:cBhvr additive="base">
                                        <p:cTn id="8" dur="1000"/>
                                        <p:tgtEl>
                                          <p:spTgt spid="71"/>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2833"/>
        </a:solid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428400" y="155100"/>
            <a:ext cx="2287200" cy="858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262626"/>
              </a:buClr>
              <a:buSzPts val="2700"/>
              <a:buFont typeface="Century Gothic"/>
              <a:buNone/>
            </a:pPr>
            <a:r>
              <a:rPr lang="tr" sz="3300" b="1">
                <a:latin typeface="Century Gothic"/>
                <a:ea typeface="Century Gothic"/>
                <a:cs typeface="Century Gothic"/>
                <a:sym typeface="Century Gothic"/>
              </a:rPr>
              <a:t>JavaScript</a:t>
            </a:r>
            <a:endParaRPr sz="3300" b="1">
              <a:latin typeface="Century Gothic"/>
              <a:ea typeface="Century Gothic"/>
              <a:cs typeface="Century Gothic"/>
              <a:sym typeface="Century Gothic"/>
            </a:endParaRPr>
          </a:p>
        </p:txBody>
      </p:sp>
      <p:pic>
        <p:nvPicPr>
          <p:cNvPr id="136" name="Google Shape;136;p24"/>
          <p:cNvPicPr preferRelativeResize="0"/>
          <p:nvPr/>
        </p:nvPicPr>
        <p:blipFill>
          <a:blip r:embed="rId3">
            <a:alphaModFix/>
          </a:blip>
          <a:stretch>
            <a:fillRect/>
          </a:stretch>
        </p:blipFill>
        <p:spPr>
          <a:xfrm>
            <a:off x="4476750" y="401263"/>
            <a:ext cx="5784626" cy="4340975"/>
          </a:xfrm>
          <a:prstGeom prst="rect">
            <a:avLst/>
          </a:prstGeom>
          <a:noFill/>
          <a:ln>
            <a:noFill/>
          </a:ln>
        </p:spPr>
      </p:pic>
      <p:sp>
        <p:nvSpPr>
          <p:cNvPr id="137" name="Google Shape;137;p24"/>
          <p:cNvSpPr/>
          <p:nvPr/>
        </p:nvSpPr>
        <p:spPr>
          <a:xfrm>
            <a:off x="0" y="525000"/>
            <a:ext cx="1226400" cy="488400"/>
          </a:xfrm>
          <a:prstGeom prst="rect">
            <a:avLst/>
          </a:prstGeom>
          <a:solidFill>
            <a:srgbClr val="1A2833"/>
          </a:solidFill>
          <a:ln w="9525" cap="flat" cmpd="sng">
            <a:solidFill>
              <a:srgbClr val="1A28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 name="Google Shape;138;p24"/>
          <p:cNvSpPr txBox="1">
            <a:spLocks noGrp="1"/>
          </p:cNvSpPr>
          <p:nvPr>
            <p:ph type="body" idx="1"/>
          </p:nvPr>
        </p:nvSpPr>
        <p:spPr>
          <a:xfrm>
            <a:off x="419100" y="862000"/>
            <a:ext cx="5465100" cy="3869700"/>
          </a:xfrm>
          <a:prstGeom prst="rect">
            <a:avLst/>
          </a:prstGeom>
          <a:noFill/>
          <a:ln>
            <a:noFill/>
          </a:ln>
        </p:spPr>
        <p:txBody>
          <a:bodyPr spcFirstLastPara="1" wrap="square" lIns="68575" tIns="34275" rIns="68575" bIns="34275" anchor="t" anchorCtr="0">
            <a:noAutofit/>
          </a:bodyPr>
          <a:lstStyle/>
          <a:p>
            <a:pPr marL="254000" lvl="0" indent="-292100" algn="l" rtl="0">
              <a:lnSpc>
                <a:spcPct val="90000"/>
              </a:lnSpc>
              <a:spcBef>
                <a:spcPts val="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JavaScript, web sayfalarının hayat bulmasını sağlayan ve onları etkileşimli hale getirmek için kullanılan güçlü bir programlama dilidir. </a:t>
            </a:r>
            <a:endParaRPr sz="2400">
              <a:solidFill>
                <a:schemeClr val="dk1"/>
              </a:solidFill>
              <a:latin typeface="Century Gothic"/>
              <a:ea typeface="Century Gothic"/>
              <a:cs typeface="Century Gothic"/>
              <a:sym typeface="Century Gothic"/>
            </a:endParaRPr>
          </a:p>
          <a:p>
            <a:pPr marL="254000" lvl="0" indent="-292100" algn="l" rtl="0">
              <a:lnSpc>
                <a:spcPct val="90000"/>
              </a:lnSpc>
              <a:spcBef>
                <a:spcPts val="80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JavaScript olmadan web siteleri yalnızca düz metin ve resimler şeklinde kalır.</a:t>
            </a:r>
            <a:endParaRPr sz="2400">
              <a:solidFill>
                <a:schemeClr val="dk1"/>
              </a:solidFill>
              <a:latin typeface="Century Gothic"/>
              <a:ea typeface="Century Gothic"/>
              <a:cs typeface="Century Gothic"/>
              <a:sym typeface="Century Gothic"/>
            </a:endParaRPr>
          </a:p>
          <a:p>
            <a:pPr marL="254000" lvl="0" indent="-292100" algn="l" rtl="0">
              <a:lnSpc>
                <a:spcPct val="90000"/>
              </a:lnSpc>
              <a:spcBef>
                <a:spcPts val="80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HTML ve CSS ile birlikte eksiksiz bir web sitesi oluşturmak için kullanılabilir.</a:t>
            </a:r>
            <a:endParaRPr sz="2400">
              <a:solidFill>
                <a:schemeClr val="dk1"/>
              </a:solidFill>
              <a:latin typeface="Century Gothic"/>
              <a:ea typeface="Century Gothic"/>
              <a:cs typeface="Century Gothic"/>
              <a:sym typeface="Century Gothic"/>
            </a:endParaRPr>
          </a:p>
          <a:p>
            <a:pPr marL="254000" lvl="0" indent="-292100" algn="l" rtl="0">
              <a:lnSpc>
                <a:spcPct val="90000"/>
              </a:lnSpc>
              <a:spcBef>
                <a:spcPts val="80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1995’ten bu yana birçok programlama dilini etkileyen JavaScript aslında “LiveScript” adıyla sahneye çıkmıştı. Ancak o zamanlar Java çok popüler olduğundan Java’nın “küçük kardeşi” olarak konumlandırıldı ve JavaScript olarak adlandırıldı. Zamanla ECMAScript ile tamamen bağımsız bir dil haline geldi.</a:t>
            </a:r>
            <a:endParaRPr sz="2400">
              <a:solidFill>
                <a:schemeClr val="dk1"/>
              </a:solidFill>
              <a:latin typeface="Century Gothic"/>
              <a:ea typeface="Century Gothic"/>
              <a:cs typeface="Century Gothic"/>
              <a:sym typeface="Century Gothic"/>
            </a:endParaRPr>
          </a:p>
          <a:p>
            <a:pPr marL="254000" lvl="0" indent="-292100" algn="l" rtl="0">
              <a:lnSpc>
                <a:spcPct val="90000"/>
              </a:lnSpc>
              <a:spcBef>
                <a:spcPts val="80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Yürütülmesi tarayıcı içinde gerçekleştiğinden herhangi bir ortam kurulumu gerektirmez. Tüm büyük tarayıcılar tarafından desteklenir.</a:t>
            </a:r>
            <a:endParaRPr sz="2400">
              <a:solidFill>
                <a:schemeClr val="dk1"/>
              </a:solidFill>
              <a:latin typeface="Century Gothic"/>
              <a:ea typeface="Century Gothic"/>
              <a:cs typeface="Century Gothic"/>
              <a:sym typeface="Century Gothic"/>
            </a:endParaRPr>
          </a:p>
          <a:p>
            <a:pPr marL="254000" lvl="0" indent="-292100" algn="l" rtl="0">
              <a:lnSpc>
                <a:spcPct val="90000"/>
              </a:lnSpc>
              <a:spcBef>
                <a:spcPts val="800"/>
              </a:spcBef>
              <a:spcAft>
                <a:spcPts val="0"/>
              </a:spcAft>
              <a:buClr>
                <a:schemeClr val="dk1"/>
              </a:buClr>
              <a:buSzPts val="1400"/>
              <a:buFont typeface="Century Gothic"/>
              <a:buChar char="●"/>
            </a:pPr>
            <a:r>
              <a:rPr lang="tr" sz="1400">
                <a:solidFill>
                  <a:schemeClr val="dk1"/>
                </a:solidFill>
                <a:latin typeface="Century Gothic"/>
                <a:ea typeface="Century Gothic"/>
                <a:cs typeface="Century Gothic"/>
                <a:sym typeface="Century Gothic"/>
              </a:rPr>
              <a:t>JavaScript Html sayfalarının içeriklerini veya stillerini dinamik olarak eklemenize ve değiştirmenize izin verir.</a:t>
            </a:r>
            <a:endParaRPr sz="240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pic>
        <p:nvPicPr>
          <p:cNvPr id="143" name="Google Shape;143;p25" descr="metin, ekran görüntüsü, diyagram, tasarım içeren bir resim&#10;&#10;Açıklama otomatik olarak oluşturuldu"/>
          <p:cNvPicPr preferRelativeResize="0">
            <a:picLocks noGrp="1"/>
          </p:cNvPicPr>
          <p:nvPr>
            <p:ph type="body" idx="1"/>
          </p:nvPr>
        </p:nvPicPr>
        <p:blipFill rotWithShape="1">
          <a:blip r:embed="rId3">
            <a:alphaModFix/>
          </a:blip>
          <a:srcRect b="1747"/>
          <a:stretch/>
        </p:blipFill>
        <p:spPr>
          <a:xfrm>
            <a:off x="3" y="8"/>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0E16"/>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534900" y="352175"/>
            <a:ext cx="2706300" cy="4884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rgbClr val="262626"/>
              </a:buClr>
              <a:buSzPts val="2430"/>
              <a:buFont typeface="Century Gothic"/>
              <a:buNone/>
            </a:pPr>
            <a:r>
              <a:rPr lang="tr" sz="3820" b="1">
                <a:latin typeface="Century Gothic"/>
                <a:ea typeface="Century Gothic"/>
                <a:cs typeface="Century Gothic"/>
                <a:sym typeface="Century Gothic"/>
              </a:rPr>
              <a:t>TypeScript</a:t>
            </a:r>
            <a:endParaRPr sz="3820" b="1">
              <a:latin typeface="Century Gothic"/>
              <a:ea typeface="Century Gothic"/>
              <a:cs typeface="Century Gothic"/>
              <a:sym typeface="Century Gothic"/>
            </a:endParaRPr>
          </a:p>
        </p:txBody>
      </p:sp>
      <p:sp>
        <p:nvSpPr>
          <p:cNvPr id="149" name="Google Shape;149;p26"/>
          <p:cNvSpPr txBox="1">
            <a:spLocks noGrp="1"/>
          </p:cNvSpPr>
          <p:nvPr>
            <p:ph type="body" idx="1"/>
          </p:nvPr>
        </p:nvSpPr>
        <p:spPr>
          <a:xfrm>
            <a:off x="3988601" y="1428737"/>
            <a:ext cx="4572000" cy="2286000"/>
          </a:xfrm>
          <a:prstGeom prst="rect">
            <a:avLst/>
          </a:prstGeom>
          <a:noFill/>
          <a:ln>
            <a:noFill/>
          </a:ln>
        </p:spPr>
        <p:txBody>
          <a:bodyPr spcFirstLastPara="1" wrap="square" lIns="68575" tIns="34275" rIns="68575" bIns="34275" anchor="t" anchorCtr="0">
            <a:noAutofit/>
          </a:bodyPr>
          <a:lstStyle/>
          <a:p>
            <a:pPr marL="254000" lvl="0" indent="-279400" algn="l" rtl="0">
              <a:lnSpc>
                <a:spcPct val="95000"/>
              </a:lnSpc>
              <a:spcBef>
                <a:spcPts val="0"/>
              </a:spcBef>
              <a:spcAft>
                <a:spcPts val="0"/>
              </a:spcAft>
              <a:buClr>
                <a:schemeClr val="dk1"/>
              </a:buClr>
              <a:buSzPts val="2200"/>
              <a:buFont typeface="Century Gothic"/>
              <a:buChar char="●"/>
            </a:pPr>
            <a:r>
              <a:rPr lang="tr" sz="2200">
                <a:solidFill>
                  <a:schemeClr val="dk1"/>
                </a:solidFill>
                <a:latin typeface="Century Gothic"/>
                <a:ea typeface="Century Gothic"/>
                <a:cs typeface="Century Gothic"/>
                <a:sym typeface="Century Gothic"/>
              </a:rPr>
              <a:t>TypeScript, JavaScript dilinin tüm özelliklerini içinde barındıran ve üstüne yeni özellikler eklenmiş bir üst kümesi olarak adlandırılabilir.</a:t>
            </a:r>
            <a:endParaRPr sz="2200">
              <a:solidFill>
                <a:schemeClr val="dk1"/>
              </a:solidFill>
              <a:latin typeface="Century Gothic"/>
              <a:ea typeface="Century Gothic"/>
              <a:cs typeface="Century Gothic"/>
              <a:sym typeface="Century Gothic"/>
            </a:endParaRPr>
          </a:p>
          <a:p>
            <a:pPr marL="254000" lvl="0" indent="-279400" algn="l" rtl="0">
              <a:lnSpc>
                <a:spcPct val="95000"/>
              </a:lnSpc>
              <a:spcBef>
                <a:spcPts val="800"/>
              </a:spcBef>
              <a:spcAft>
                <a:spcPts val="0"/>
              </a:spcAft>
              <a:buClr>
                <a:schemeClr val="dk1"/>
              </a:buClr>
              <a:buSzPts val="2200"/>
              <a:buFont typeface="Century Gothic"/>
              <a:buChar char="●"/>
            </a:pPr>
            <a:r>
              <a:rPr lang="tr" sz="2200">
                <a:solidFill>
                  <a:schemeClr val="dk1"/>
                </a:solidFill>
                <a:latin typeface="Century Gothic"/>
                <a:ea typeface="Century Gothic"/>
                <a:cs typeface="Century Gothic"/>
                <a:sym typeface="Century Gothic"/>
              </a:rPr>
              <a:t>Büyük çaplı projelerin karmaşık kodlama aşamasında geliştiriciye yardımcı olur ve projelerdeki verimliliği arttırır.</a:t>
            </a:r>
            <a:endParaRPr sz="2200">
              <a:solidFill>
                <a:schemeClr val="dk1"/>
              </a:solidFill>
              <a:latin typeface="Century Gothic"/>
              <a:ea typeface="Century Gothic"/>
              <a:cs typeface="Century Gothic"/>
              <a:sym typeface="Century Gothic"/>
            </a:endParaRPr>
          </a:p>
        </p:txBody>
      </p:sp>
      <p:sp>
        <p:nvSpPr>
          <p:cNvPr id="150" name="Google Shape;150;p26"/>
          <p:cNvSpPr/>
          <p:nvPr/>
        </p:nvSpPr>
        <p:spPr>
          <a:xfrm>
            <a:off x="0" y="525000"/>
            <a:ext cx="1226400" cy="488400"/>
          </a:xfrm>
          <a:prstGeom prst="rect">
            <a:avLst/>
          </a:prstGeom>
          <a:solidFill>
            <a:srgbClr val="080E16"/>
          </a:solidFill>
          <a:ln w="9525" cap="flat" cmpd="sng">
            <a:solidFill>
              <a:srgbClr val="080E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566737" y="604850"/>
            <a:ext cx="5495925" cy="412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7"/>
          <p:cNvPicPr preferRelativeResize="0"/>
          <p:nvPr/>
        </p:nvPicPr>
        <p:blipFill>
          <a:blip r:embed="rId3">
            <a:alphaModFix amt="90000"/>
          </a:blip>
          <a:stretch>
            <a:fillRect/>
          </a:stretch>
        </p:blipFill>
        <p:spPr>
          <a:xfrm>
            <a:off x="2319325" y="1743175"/>
            <a:ext cx="4505325" cy="2536775"/>
          </a:xfrm>
          <a:prstGeom prst="rect">
            <a:avLst/>
          </a:prstGeom>
          <a:noFill/>
          <a:ln>
            <a:noFill/>
          </a:ln>
        </p:spPr>
      </p:pic>
      <p:sp>
        <p:nvSpPr>
          <p:cNvPr id="157" name="Google Shape;157;p27"/>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27"/>
          <p:cNvSpPr txBox="1">
            <a:spLocks noGrp="1"/>
          </p:cNvSpPr>
          <p:nvPr>
            <p:ph type="body" idx="2"/>
          </p:nvPr>
        </p:nvSpPr>
        <p:spPr>
          <a:xfrm>
            <a:off x="5979325" y="886775"/>
            <a:ext cx="30651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tr" sz="1500" b="1">
                <a:solidFill>
                  <a:schemeClr val="dk1"/>
                </a:solidFill>
                <a:latin typeface="Century Gothic"/>
                <a:ea typeface="Century Gothic"/>
                <a:cs typeface="Century Gothic"/>
                <a:sym typeface="Century Gothic"/>
              </a:rPr>
              <a:t>JavaScript,</a:t>
            </a:r>
            <a:r>
              <a:rPr lang="tr" sz="1500" b="1" u="sng">
                <a:solidFill>
                  <a:schemeClr val="dk1"/>
                </a:solidFill>
                <a:latin typeface="Century Gothic"/>
                <a:ea typeface="Century Gothic"/>
                <a:cs typeface="Century Gothic"/>
                <a:sym typeface="Century Gothic"/>
              </a:rPr>
              <a:t> dinamik</a:t>
            </a:r>
            <a:r>
              <a:rPr lang="tr" sz="1500" b="1">
                <a:solidFill>
                  <a:schemeClr val="dk1"/>
                </a:solidFill>
                <a:latin typeface="Century Gothic"/>
                <a:ea typeface="Century Gothic"/>
                <a:cs typeface="Century Gothic"/>
                <a:sym typeface="Century Gothic"/>
              </a:rPr>
              <a:t> olarak yazılan bir dildir ve değişkenlerin türlerini çalışma zamanında belirler. Bu nedenle, tip hataları genellikle çalışma zamanında ortaya çıkabilir.</a:t>
            </a: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r>
              <a:rPr lang="tr" sz="1500" b="1">
                <a:solidFill>
                  <a:schemeClr val="dk1"/>
                </a:solidFill>
                <a:latin typeface="Century Gothic"/>
                <a:ea typeface="Century Gothic"/>
                <a:cs typeface="Century Gothic"/>
                <a:sym typeface="Century Gothic"/>
              </a:rPr>
              <a:t>JavaScript, tarayıcıda veya bir çalışma zamanında (örneğin, Node.js gibi) yürütülmek üzere </a:t>
            </a:r>
            <a:r>
              <a:rPr lang="tr" sz="1500" b="1" u="sng">
                <a:solidFill>
                  <a:schemeClr val="dk1"/>
                </a:solidFill>
                <a:latin typeface="Century Gothic"/>
                <a:ea typeface="Century Gothic"/>
                <a:cs typeface="Century Gothic"/>
                <a:sym typeface="Century Gothic"/>
              </a:rPr>
              <a:t>doğrudan yazılır ve herhangi bir derleme sürecine ihtiyaç duymaz.</a:t>
            </a:r>
            <a:endParaRPr sz="1500" b="1" u="sng">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Clr>
                <a:schemeClr val="lt1"/>
              </a:buClr>
              <a:buSzPts val="1200"/>
              <a:buFont typeface="Century Gothic"/>
              <a:buNone/>
            </a:pPr>
            <a:r>
              <a:rPr lang="tr" sz="1500" b="1">
                <a:solidFill>
                  <a:schemeClr val="dk1"/>
                </a:solidFill>
                <a:latin typeface="Century Gothic"/>
                <a:ea typeface="Century Gothic"/>
                <a:cs typeface="Century Gothic"/>
                <a:sym typeface="Century Gothic"/>
              </a:rPr>
              <a:t>JavaScript, Geniş bir kütüphane ve ekosisteme sahiptir, ancak </a:t>
            </a:r>
            <a:r>
              <a:rPr lang="tr" sz="1500" b="1" u="sng">
                <a:solidFill>
                  <a:schemeClr val="dk1"/>
                </a:solidFill>
                <a:latin typeface="Century Gothic"/>
                <a:ea typeface="Century Gothic"/>
                <a:cs typeface="Century Gothic"/>
                <a:sym typeface="Century Gothic"/>
              </a:rPr>
              <a:t>tür güvenliği gibi özelliklerden yoksun olabilir. </a:t>
            </a:r>
            <a:endParaRPr sz="1500" b="1" u="sng">
              <a:solidFill>
                <a:schemeClr val="dk1"/>
              </a:solidFill>
              <a:latin typeface="Century Gothic"/>
              <a:ea typeface="Century Gothic"/>
              <a:cs typeface="Century Gothic"/>
              <a:sym typeface="Century Gothic"/>
            </a:endParaRPr>
          </a:p>
        </p:txBody>
      </p:sp>
      <p:sp>
        <p:nvSpPr>
          <p:cNvPr id="159" name="Google Shape;159;p27"/>
          <p:cNvSpPr txBox="1">
            <a:spLocks noGrp="1"/>
          </p:cNvSpPr>
          <p:nvPr>
            <p:ph type="body" idx="1"/>
          </p:nvPr>
        </p:nvSpPr>
        <p:spPr>
          <a:xfrm>
            <a:off x="311700" y="863550"/>
            <a:ext cx="32508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tr" sz="1500" b="1">
                <a:solidFill>
                  <a:schemeClr val="dk1"/>
                </a:solidFill>
                <a:latin typeface="Century Gothic"/>
                <a:ea typeface="Century Gothic"/>
                <a:cs typeface="Century Gothic"/>
                <a:sym typeface="Century Gothic"/>
              </a:rPr>
              <a:t>TypeScript </a:t>
            </a:r>
            <a:r>
              <a:rPr lang="tr" sz="1500" b="1" u="sng">
                <a:solidFill>
                  <a:schemeClr val="dk1"/>
                </a:solidFill>
                <a:latin typeface="Century Gothic"/>
                <a:ea typeface="Century Gothic"/>
                <a:cs typeface="Century Gothic"/>
                <a:sym typeface="Century Gothic"/>
              </a:rPr>
              <a:t>statik</a:t>
            </a:r>
            <a:r>
              <a:rPr lang="tr" sz="1500" b="1">
                <a:solidFill>
                  <a:schemeClr val="dk1"/>
                </a:solidFill>
                <a:latin typeface="Century Gothic"/>
                <a:ea typeface="Century Gothic"/>
                <a:cs typeface="Century Gothic"/>
                <a:sym typeface="Century Gothic"/>
              </a:rPr>
              <a:t> olarak yazılan bir dildir ve değişkenlerin türlerini derleme zamanında kontrol eder. Bu sayede tip hatalarının önüne geçmek için daha fazla güvenlik sağlar.</a:t>
            </a: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r>
              <a:rPr lang="tr" sz="1500" b="1">
                <a:solidFill>
                  <a:schemeClr val="dk1"/>
                </a:solidFill>
                <a:latin typeface="Century Gothic"/>
                <a:ea typeface="Century Gothic"/>
                <a:cs typeface="Century Gothic"/>
                <a:sym typeface="Century Gothic"/>
              </a:rPr>
              <a:t>TypeScript, statik tür kontrolü ve derleme işlemleri için öncelikle bir </a:t>
            </a:r>
            <a:r>
              <a:rPr lang="tr" sz="1500" b="1" u="sng">
                <a:solidFill>
                  <a:schemeClr val="dk1"/>
                </a:solidFill>
                <a:latin typeface="Century Gothic"/>
                <a:ea typeface="Century Gothic"/>
                <a:cs typeface="Century Gothic"/>
                <a:sym typeface="Century Gothic"/>
              </a:rPr>
              <a:t>derleme aşamasından geçirilmelidir. </a:t>
            </a:r>
            <a:r>
              <a:rPr lang="tr" sz="1500" b="1">
                <a:solidFill>
                  <a:schemeClr val="dk1"/>
                </a:solidFill>
                <a:latin typeface="Century Gothic"/>
                <a:ea typeface="Century Gothic"/>
                <a:cs typeface="Century Gothic"/>
                <a:sym typeface="Century Gothic"/>
              </a:rPr>
              <a:t>TypeScript kodu, JavaScript'e dönüştürülmek üzere derlenir.</a:t>
            </a: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endParaRPr sz="1500" b="1">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Clr>
                <a:schemeClr val="lt1"/>
              </a:buClr>
              <a:buSzPts val="1200"/>
              <a:buFont typeface="Century Gothic"/>
              <a:buNone/>
            </a:pPr>
            <a:r>
              <a:rPr lang="tr" sz="1500" b="1">
                <a:solidFill>
                  <a:schemeClr val="dk1"/>
                </a:solidFill>
                <a:latin typeface="Century Gothic"/>
                <a:ea typeface="Century Gothic"/>
                <a:cs typeface="Century Gothic"/>
                <a:sym typeface="Century Gothic"/>
              </a:rPr>
              <a:t>TypeScript, JavaScript'in ekosistemini kullanabilir ve genellikle JavaScript kütüphaneleriyle uyumludur. Ayrıca,</a:t>
            </a:r>
            <a:r>
              <a:rPr lang="tr" sz="1500" b="1" u="sng">
                <a:solidFill>
                  <a:schemeClr val="dk1"/>
                </a:solidFill>
                <a:latin typeface="Century Gothic"/>
                <a:ea typeface="Century Gothic"/>
                <a:cs typeface="Century Gothic"/>
                <a:sym typeface="Century Gothic"/>
              </a:rPr>
              <a:t> TypeScript'in tür güvenliği gibi avantajları da vardır.</a:t>
            </a:r>
            <a:endParaRPr sz="1500" b="1" u="sng">
              <a:solidFill>
                <a:schemeClr val="dk1"/>
              </a:solidFill>
              <a:latin typeface="Century Gothic"/>
              <a:ea typeface="Century Gothic"/>
              <a:cs typeface="Century Gothic"/>
              <a:sym typeface="Century Gothic"/>
            </a:endParaRPr>
          </a:p>
          <a:p>
            <a:pPr marL="0" lvl="0" indent="0" algn="l" rtl="0">
              <a:lnSpc>
                <a:spcPct val="80000"/>
              </a:lnSpc>
              <a:spcBef>
                <a:spcPts val="0"/>
              </a:spcBef>
              <a:spcAft>
                <a:spcPts val="0"/>
              </a:spcAft>
              <a:buClr>
                <a:schemeClr val="lt1"/>
              </a:buClr>
              <a:buSzPts val="1200"/>
              <a:buFont typeface="Century Gothic"/>
              <a:buNone/>
            </a:pPr>
            <a:endParaRPr>
              <a:solidFill>
                <a:schemeClr val="dk1"/>
              </a:solidFill>
              <a:latin typeface="Century Gothic"/>
              <a:ea typeface="Century Gothic"/>
              <a:cs typeface="Century Gothic"/>
              <a:sym typeface="Century Gothic"/>
            </a:endParaRPr>
          </a:p>
          <a:p>
            <a:pPr marL="0" lvl="0" indent="0" algn="l" rtl="0">
              <a:lnSpc>
                <a:spcPct val="105000"/>
              </a:lnSpc>
              <a:spcBef>
                <a:spcPts val="0"/>
              </a:spcBef>
              <a:spcAft>
                <a:spcPts val="1200"/>
              </a:spcAft>
              <a:buNone/>
            </a:pPr>
            <a:endParaRPr>
              <a:solidFill>
                <a:schemeClr val="dk1"/>
              </a:solidFill>
              <a:latin typeface="Century Gothic"/>
              <a:ea typeface="Century Gothic"/>
              <a:cs typeface="Century Gothic"/>
              <a:sym typeface="Century Gothic"/>
            </a:endParaRPr>
          </a:p>
        </p:txBody>
      </p:sp>
      <p:sp>
        <p:nvSpPr>
          <p:cNvPr id="160" name="Google Shape;160;p27"/>
          <p:cNvSpPr txBox="1">
            <a:spLocks noGrp="1"/>
          </p:cNvSpPr>
          <p:nvPr>
            <p:ph type="title"/>
          </p:nvPr>
        </p:nvSpPr>
        <p:spPr>
          <a:xfrm>
            <a:off x="311700" y="314075"/>
            <a:ext cx="8520600" cy="5727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rgbClr val="262626"/>
              </a:buClr>
              <a:buSzPts val="2700"/>
              <a:buFont typeface="Century Gothic"/>
              <a:buNone/>
            </a:pPr>
            <a:r>
              <a:rPr lang="tr" b="1">
                <a:latin typeface="Century Gothic"/>
                <a:ea typeface="Century Gothic"/>
                <a:cs typeface="Century Gothic"/>
                <a:sym typeface="Century Gothic"/>
              </a:rPr>
              <a:t>TypeScript VS JavaScript </a:t>
            </a:r>
            <a:endParaRPr b="1">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pic>
        <p:nvPicPr>
          <p:cNvPr id="165" name="Google Shape;165;p28" descr="ekran görüntüsü, grafik, logo, yazı tipi içeren bir resim&#10;&#10;Açıklama otomatik olarak oluşturuldu"/>
          <p:cNvPicPr preferRelativeResize="0">
            <a:picLocks noGrp="1"/>
          </p:cNvPicPr>
          <p:nvPr>
            <p:ph type="body" idx="1"/>
          </p:nvPr>
        </p:nvPicPr>
        <p:blipFill rotWithShape="1">
          <a:blip r:embed="rId3">
            <a:alphaModFix/>
          </a:blip>
          <a:srcRect r="1" b="15727"/>
          <a:stretch/>
        </p:blipFill>
        <p:spPr>
          <a:xfrm>
            <a:off x="-1" y="0"/>
            <a:ext cx="9166703" cy="5143500"/>
          </a:xfrm>
          <a:prstGeom prst="rect">
            <a:avLst/>
          </a:prstGeom>
          <a:noFill/>
          <a:ln>
            <a:noFill/>
          </a:ln>
        </p:spPr>
      </p:pic>
      <p:sp>
        <p:nvSpPr>
          <p:cNvPr id="166" name="Google Shape;166;p28"/>
          <p:cNvSpPr txBox="1">
            <a:spLocks noGrp="1"/>
          </p:cNvSpPr>
          <p:nvPr>
            <p:ph type="title"/>
          </p:nvPr>
        </p:nvSpPr>
        <p:spPr>
          <a:xfrm>
            <a:off x="571500" y="623875"/>
            <a:ext cx="8001000" cy="972900"/>
          </a:xfrm>
          <a:prstGeom prst="rect">
            <a:avLst/>
          </a:prstGeom>
          <a:noFill/>
          <a:ln>
            <a:noFill/>
          </a:ln>
          <a:effectLst>
            <a:outerShdw blurRad="342900" dist="114300" dir="11400000" algn="bl" rotWithShape="0">
              <a:srgbClr val="F9FBFD">
                <a:alpha val="50000"/>
              </a:srgbClr>
            </a:outerShdw>
          </a:effectLst>
        </p:spPr>
        <p:txBody>
          <a:bodyPr spcFirstLastPara="1" wrap="square" lIns="68575" tIns="34275" rIns="68575" bIns="34275" anchor="b" anchorCtr="0">
            <a:normAutofit fontScale="90000"/>
          </a:bodyPr>
          <a:lstStyle/>
          <a:p>
            <a:pPr marL="0" lvl="0" indent="0" algn="ctr" rtl="0">
              <a:spcBef>
                <a:spcPts val="0"/>
              </a:spcBef>
              <a:spcAft>
                <a:spcPts val="0"/>
              </a:spcAft>
              <a:buClr>
                <a:schemeClr val="lt1"/>
              </a:buClr>
              <a:buSzPct val="101886"/>
              <a:buFont typeface="Century Gothic"/>
              <a:buNone/>
            </a:pPr>
            <a:r>
              <a:rPr lang="tr" sz="5300" b="1">
                <a:latin typeface="Century Gothic"/>
                <a:ea typeface="Century Gothic"/>
                <a:cs typeface="Century Gothic"/>
                <a:sym typeface="Century Gothic"/>
              </a:rPr>
              <a:t>Popüler JavaScript Frameworkleri</a:t>
            </a:r>
            <a:endParaRPr sz="5300" b="1">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91E"/>
        </a:solidFill>
        <a:effectLst/>
      </p:bgPr>
    </p:bg>
    <p:spTree>
      <p:nvGrpSpPr>
        <p:cNvPr id="1" name="Shape 170"/>
        <p:cNvGrpSpPr/>
        <p:nvPr/>
      </p:nvGrpSpPr>
      <p:grpSpPr>
        <a:xfrm>
          <a:off x="0" y="0"/>
          <a:ext cx="0" cy="0"/>
          <a:chOff x="0" y="0"/>
          <a:chExt cx="0" cy="0"/>
        </a:xfrm>
      </p:grpSpPr>
      <p:pic>
        <p:nvPicPr>
          <p:cNvPr id="171" name="Google Shape;171;p29"/>
          <p:cNvPicPr preferRelativeResize="0"/>
          <p:nvPr/>
        </p:nvPicPr>
        <p:blipFill>
          <a:blip r:embed="rId3">
            <a:alphaModFix amt="80000"/>
          </a:blip>
          <a:stretch>
            <a:fillRect/>
          </a:stretch>
        </p:blipFill>
        <p:spPr>
          <a:xfrm>
            <a:off x="3288500" y="1681150"/>
            <a:ext cx="2567000" cy="2567000"/>
          </a:xfrm>
          <a:prstGeom prst="rect">
            <a:avLst/>
          </a:prstGeom>
          <a:noFill/>
          <a:ln>
            <a:noFill/>
          </a:ln>
        </p:spPr>
      </p:pic>
      <p:sp>
        <p:nvSpPr>
          <p:cNvPr id="172" name="Google Shape;172;p29"/>
          <p:cNvSpPr/>
          <p:nvPr/>
        </p:nvSpPr>
        <p:spPr>
          <a:xfrm>
            <a:off x="0" y="525000"/>
            <a:ext cx="1226400" cy="488400"/>
          </a:xfrm>
          <a:prstGeom prst="rect">
            <a:avLst/>
          </a:prstGeom>
          <a:solidFill>
            <a:srgbClr val="15191E"/>
          </a:solidFill>
          <a:ln w="9525" cap="flat" cmpd="sng">
            <a:solidFill>
              <a:srgbClr val="1519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29"/>
          <p:cNvSpPr txBox="1">
            <a:spLocks noGrp="1"/>
          </p:cNvSpPr>
          <p:nvPr>
            <p:ph type="title"/>
          </p:nvPr>
        </p:nvSpPr>
        <p:spPr>
          <a:xfrm>
            <a:off x="3321900" y="197550"/>
            <a:ext cx="2500200" cy="569100"/>
          </a:xfrm>
          <a:prstGeom prst="rect">
            <a:avLst/>
          </a:prstGeom>
          <a:noFill/>
          <a:ln>
            <a:noFill/>
          </a:ln>
          <a:effectLst>
            <a:outerShdw blurRad="200025" dist="19050" dir="5400000" algn="bl" rotWithShape="0">
              <a:schemeClr val="dk1">
                <a:alpha val="50000"/>
              </a:schemeClr>
            </a:outerShdw>
          </a:effectLst>
        </p:spPr>
        <p:txBody>
          <a:bodyPr spcFirstLastPara="1" wrap="square" lIns="68575" tIns="34275" rIns="68575" bIns="34275" anchor="t" anchorCtr="0">
            <a:noAutofit/>
          </a:bodyPr>
          <a:lstStyle/>
          <a:p>
            <a:pPr marL="0" lvl="0" indent="0" algn="ctr" rtl="0">
              <a:spcBef>
                <a:spcPts val="0"/>
              </a:spcBef>
              <a:spcAft>
                <a:spcPts val="0"/>
              </a:spcAft>
              <a:buClr>
                <a:srgbClr val="262626"/>
              </a:buClr>
              <a:buSzPts val="2700"/>
              <a:buFont typeface="Century Gothic"/>
              <a:buNone/>
            </a:pPr>
            <a:r>
              <a:rPr lang="tr" sz="3700" b="1">
                <a:latin typeface="Century Gothic"/>
                <a:ea typeface="Century Gothic"/>
                <a:cs typeface="Century Gothic"/>
                <a:sym typeface="Century Gothic"/>
              </a:rPr>
              <a:t>Vue JS </a:t>
            </a:r>
            <a:endParaRPr sz="3700" b="1">
              <a:latin typeface="Century Gothic"/>
              <a:ea typeface="Century Gothic"/>
              <a:cs typeface="Century Gothic"/>
              <a:sym typeface="Century Gothic"/>
            </a:endParaRPr>
          </a:p>
        </p:txBody>
      </p:sp>
      <p:sp>
        <p:nvSpPr>
          <p:cNvPr id="174" name="Google Shape;174;p29"/>
          <p:cNvSpPr txBox="1">
            <a:spLocks noGrp="1"/>
          </p:cNvSpPr>
          <p:nvPr>
            <p:ph type="body" idx="1"/>
          </p:nvPr>
        </p:nvSpPr>
        <p:spPr>
          <a:xfrm>
            <a:off x="559600" y="196339"/>
            <a:ext cx="3429000" cy="5715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800"/>
              <a:buNone/>
            </a:pPr>
            <a:r>
              <a:rPr lang="tr" sz="2500" b="1" u="sng">
                <a:solidFill>
                  <a:schemeClr val="dk1"/>
                </a:solidFill>
                <a:latin typeface="Century Gothic"/>
                <a:ea typeface="Century Gothic"/>
                <a:cs typeface="Century Gothic"/>
                <a:sym typeface="Century Gothic"/>
              </a:rPr>
              <a:t>Avantajları</a:t>
            </a:r>
            <a:endParaRPr sz="2500" b="1" u="sng">
              <a:solidFill>
                <a:schemeClr val="dk1"/>
              </a:solidFill>
              <a:latin typeface="Century Gothic"/>
              <a:ea typeface="Century Gothic"/>
              <a:cs typeface="Century Gothic"/>
              <a:sym typeface="Century Gothic"/>
            </a:endParaRPr>
          </a:p>
        </p:txBody>
      </p:sp>
      <p:sp>
        <p:nvSpPr>
          <p:cNvPr id="175" name="Google Shape;175;p29"/>
          <p:cNvSpPr txBox="1">
            <a:spLocks noGrp="1"/>
          </p:cNvSpPr>
          <p:nvPr>
            <p:ph type="body" idx="2"/>
          </p:nvPr>
        </p:nvSpPr>
        <p:spPr>
          <a:xfrm>
            <a:off x="216700" y="1013400"/>
            <a:ext cx="4250400" cy="40842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Vue.js, küçük boyutlu bir </a:t>
            </a:r>
            <a:r>
              <a:rPr lang="tr" sz="1400" b="1">
                <a:solidFill>
                  <a:schemeClr val="dk1"/>
                </a:solidFill>
                <a:latin typeface="Century Gothic"/>
                <a:ea typeface="Century Gothic"/>
                <a:cs typeface="Century Gothic"/>
                <a:sym typeface="Century Gothic"/>
              </a:rPr>
              <a:t>framework</a:t>
            </a:r>
            <a:r>
              <a:rPr lang="tr" sz="1400" b="1" i="0">
                <a:solidFill>
                  <a:schemeClr val="dk1"/>
                </a:solidFill>
                <a:latin typeface="Century Gothic"/>
                <a:ea typeface="Century Gothic"/>
                <a:cs typeface="Century Gothic"/>
                <a:sym typeface="Century Gothic"/>
              </a:rPr>
              <a:t>, bu nedenle indirilmesi ve kullanılması hızlıdır.</a:t>
            </a:r>
            <a:endParaRPr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Diğer büyük framework'lerden daha basit bir yapıya sahip olduğu için öğrenme eğrisi daha düşüktür. Başlangıç seviyesinde geliştiriciler için hızlıca anlaşılabilir ve kullanılabilir.</a:t>
            </a:r>
            <a:endParaRPr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Vue.js, veri değişikliklerini izleyebilir ve otomatik olarak DOM'u güncelleyebilir. Bu, geliştiricilerin veri değişikliklerini takip etmek için ekstra çaba harcamasını engeller.</a:t>
            </a:r>
            <a:endParaRPr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Geniş bir kullanıcı topluluğu vardır ve iyi bir dökümantasyona sahiptir.</a:t>
            </a:r>
            <a:endParaRPr sz="1400" b="1">
              <a:solidFill>
                <a:schemeClr val="dk1"/>
              </a:solidFill>
              <a:latin typeface="Century Gothic"/>
              <a:ea typeface="Century Gothic"/>
              <a:cs typeface="Century Gothic"/>
              <a:sym typeface="Century Gothic"/>
            </a:endParaRPr>
          </a:p>
        </p:txBody>
      </p:sp>
      <p:sp>
        <p:nvSpPr>
          <p:cNvPr id="176" name="Google Shape;176;p29"/>
          <p:cNvSpPr txBox="1">
            <a:spLocks noGrp="1"/>
          </p:cNvSpPr>
          <p:nvPr>
            <p:ph type="body" idx="3"/>
          </p:nvPr>
        </p:nvSpPr>
        <p:spPr>
          <a:xfrm>
            <a:off x="4907279" y="196339"/>
            <a:ext cx="3429000" cy="5715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SzPts val="1800"/>
              <a:buNone/>
            </a:pPr>
            <a:r>
              <a:rPr lang="tr" sz="2500" b="1" u="sng">
                <a:solidFill>
                  <a:schemeClr val="dk1"/>
                </a:solidFill>
                <a:latin typeface="Century Gothic"/>
                <a:ea typeface="Century Gothic"/>
                <a:cs typeface="Century Gothic"/>
                <a:sym typeface="Century Gothic"/>
              </a:rPr>
              <a:t>Dezavantajları</a:t>
            </a:r>
            <a:endParaRPr sz="2500" b="1" u="sng">
              <a:solidFill>
                <a:schemeClr val="dk1"/>
              </a:solidFill>
              <a:latin typeface="Century Gothic"/>
              <a:ea typeface="Century Gothic"/>
              <a:cs typeface="Century Gothic"/>
              <a:sym typeface="Century Gothic"/>
            </a:endParaRPr>
          </a:p>
        </p:txBody>
      </p:sp>
      <p:sp>
        <p:nvSpPr>
          <p:cNvPr id="177" name="Google Shape;177;p29"/>
          <p:cNvSpPr txBox="1">
            <a:spLocks noGrp="1"/>
          </p:cNvSpPr>
          <p:nvPr>
            <p:ph type="body" idx="4"/>
          </p:nvPr>
        </p:nvSpPr>
        <p:spPr>
          <a:xfrm>
            <a:off x="4717250" y="1013400"/>
            <a:ext cx="4310100" cy="3289500"/>
          </a:xfrm>
          <a:prstGeom prst="rect">
            <a:avLst/>
          </a:prstGeom>
          <a:noFill/>
          <a:ln>
            <a:noFill/>
          </a:ln>
        </p:spPr>
        <p:txBody>
          <a:bodyPr spcFirstLastPara="1" wrap="square" lIns="68575" tIns="34275" rIns="68575" bIns="34275" anchor="t" anchorCtr="0">
            <a:noAutofit/>
          </a:bodyPr>
          <a:lstStyle/>
          <a:p>
            <a:pPr marL="254000" lvl="0" indent="-260350" algn="l" rtl="0">
              <a:spcBef>
                <a:spcPts val="0"/>
              </a:spcBef>
              <a:spcAft>
                <a:spcPts val="0"/>
              </a:spcAft>
              <a:buClr>
                <a:schemeClr val="dk1"/>
              </a:buClr>
              <a:buSzPts val="1300"/>
              <a:buFont typeface="Century Gothic"/>
              <a:buChar char="●"/>
            </a:pPr>
            <a:r>
              <a:rPr lang="tr" sz="1300" b="1" i="0">
                <a:solidFill>
                  <a:schemeClr val="dk1"/>
                </a:solidFill>
                <a:latin typeface="Century Gothic"/>
                <a:ea typeface="Century Gothic"/>
                <a:cs typeface="Century Gothic"/>
                <a:sym typeface="Century Gothic"/>
              </a:rPr>
              <a:t>Diğer büyük framework'ler (örneğin, React veya Angular) kadar geniş bir ekosisteme sahip değildir. Bu nedenle bazı özel gereksinimleri karşılayacak hazır çözümler bulmak zor olabilir.</a:t>
            </a:r>
            <a:endParaRPr b="1">
              <a:solidFill>
                <a:schemeClr val="dk1"/>
              </a:solidFill>
              <a:latin typeface="Century Gothic"/>
              <a:ea typeface="Century Gothic"/>
              <a:cs typeface="Century Gothic"/>
              <a:sym typeface="Century Gothic"/>
            </a:endParaRPr>
          </a:p>
          <a:p>
            <a:pPr marL="254000" lvl="0" indent="-260350" algn="l" rtl="0">
              <a:spcBef>
                <a:spcPts val="800"/>
              </a:spcBef>
              <a:spcAft>
                <a:spcPts val="0"/>
              </a:spcAft>
              <a:buClr>
                <a:schemeClr val="dk1"/>
              </a:buClr>
              <a:buSzPts val="1300"/>
              <a:buFont typeface="Century Gothic"/>
              <a:buChar char="●"/>
            </a:pPr>
            <a:r>
              <a:rPr lang="tr" sz="1300" b="1" i="0">
                <a:solidFill>
                  <a:schemeClr val="dk1"/>
                </a:solidFill>
                <a:latin typeface="Century Gothic"/>
                <a:ea typeface="Century Gothic"/>
                <a:cs typeface="Century Gothic"/>
                <a:sym typeface="Century Gothic"/>
              </a:rPr>
              <a:t>Vue.js, büyük ölçekli veya kurumsal projeler için destek sağlama konusunda diğer bazı framework'ler kadar güçlü olmayabilir.</a:t>
            </a:r>
            <a:endParaRPr b="1">
              <a:solidFill>
                <a:schemeClr val="dk1"/>
              </a:solidFill>
              <a:latin typeface="Century Gothic"/>
              <a:ea typeface="Century Gothic"/>
              <a:cs typeface="Century Gothic"/>
              <a:sym typeface="Century Gothic"/>
            </a:endParaRPr>
          </a:p>
          <a:p>
            <a:pPr marL="254000" lvl="0" indent="-260350" algn="l" rtl="0">
              <a:spcBef>
                <a:spcPts val="800"/>
              </a:spcBef>
              <a:spcAft>
                <a:spcPts val="0"/>
              </a:spcAft>
              <a:buClr>
                <a:schemeClr val="dk1"/>
              </a:buClr>
              <a:buSzPts val="1300"/>
              <a:buFont typeface="Century Gothic"/>
              <a:buChar char="●"/>
            </a:pPr>
            <a:r>
              <a:rPr lang="tr" sz="1300" b="1" i="0">
                <a:solidFill>
                  <a:schemeClr val="dk1"/>
                </a:solidFill>
                <a:latin typeface="Century Gothic"/>
                <a:ea typeface="Century Gothic"/>
                <a:cs typeface="Century Gothic"/>
                <a:sym typeface="Century Gothic"/>
              </a:rPr>
              <a:t>Diğer bazı framework'lerden daha yeni olması, bazı geliştiricilerin tereddütlü olmalarına veya projelerinde kullanmaktan çekinmelerine neden olabilir.</a:t>
            </a:r>
            <a:endParaRPr sz="1300" b="1">
              <a:solidFill>
                <a:schemeClr val="dk1"/>
              </a:solidFill>
              <a:latin typeface="Century Gothic"/>
              <a:ea typeface="Century Gothic"/>
              <a:cs typeface="Century Gothic"/>
              <a:sym typeface="Century Gothic"/>
            </a:endParaRPr>
          </a:p>
          <a:p>
            <a:pPr marL="254000" lvl="0" indent="-260350" algn="l" rtl="0">
              <a:spcBef>
                <a:spcPts val="800"/>
              </a:spcBef>
              <a:spcAft>
                <a:spcPts val="0"/>
              </a:spcAft>
              <a:buClr>
                <a:schemeClr val="dk1"/>
              </a:buClr>
              <a:buSzPts val="1300"/>
              <a:buFont typeface="Century Gothic"/>
              <a:buChar char="●"/>
            </a:pPr>
            <a:r>
              <a:rPr lang="tr" sz="1300" b="1" i="0">
                <a:solidFill>
                  <a:schemeClr val="dk1"/>
                </a:solidFill>
                <a:latin typeface="Century Gothic"/>
                <a:ea typeface="Century Gothic"/>
                <a:cs typeface="Century Gothic"/>
                <a:sym typeface="Century Gothic"/>
              </a:rPr>
              <a:t>Dökümantasyon genellikle iyidir, ancak bazı özellikler veya belirli durumlar için yeterince detaylı olmayabilir. Bu durumda, geliştiricilerin sorunları çözmek için daha az kaynak bulma olasılığı olabilir.</a:t>
            </a:r>
            <a:endParaRPr sz="1300" b="1">
              <a:solidFill>
                <a:schemeClr val="dk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mt="80000"/>
          </a:blip>
          <a:stretch>
            <a:fillRect/>
          </a:stretch>
        </p:blipFill>
        <p:spPr>
          <a:xfrm>
            <a:off x="3548951" y="1472275"/>
            <a:ext cx="2046100" cy="2198950"/>
          </a:xfrm>
          <a:prstGeom prst="rect">
            <a:avLst/>
          </a:prstGeom>
          <a:noFill/>
          <a:ln>
            <a:noFill/>
          </a:ln>
        </p:spPr>
      </p:pic>
      <p:sp>
        <p:nvSpPr>
          <p:cNvPr id="183" name="Google Shape;183;p30"/>
          <p:cNvSpPr txBox="1">
            <a:spLocks noGrp="1"/>
          </p:cNvSpPr>
          <p:nvPr>
            <p:ph type="title"/>
          </p:nvPr>
        </p:nvSpPr>
        <p:spPr>
          <a:xfrm>
            <a:off x="571500" y="185166"/>
            <a:ext cx="8001000" cy="569214"/>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262626"/>
              </a:buClr>
              <a:buSzPts val="2700"/>
              <a:buFont typeface="Century Gothic"/>
              <a:buNone/>
            </a:pPr>
            <a:r>
              <a:rPr lang="tr" sz="3500" b="1">
                <a:latin typeface="Century Gothic"/>
                <a:ea typeface="Century Gothic"/>
                <a:cs typeface="Century Gothic"/>
                <a:sym typeface="Century Gothic"/>
              </a:rPr>
              <a:t>Angular</a:t>
            </a:r>
            <a:endParaRPr sz="3500" b="1">
              <a:latin typeface="Century Gothic"/>
              <a:ea typeface="Century Gothic"/>
              <a:cs typeface="Century Gothic"/>
              <a:sym typeface="Century Gothic"/>
            </a:endParaRPr>
          </a:p>
        </p:txBody>
      </p:sp>
      <p:sp>
        <p:nvSpPr>
          <p:cNvPr id="184" name="Google Shape;184;p30"/>
          <p:cNvSpPr txBox="1">
            <a:spLocks noGrp="1"/>
          </p:cNvSpPr>
          <p:nvPr>
            <p:ph type="body" idx="3"/>
          </p:nvPr>
        </p:nvSpPr>
        <p:spPr>
          <a:xfrm>
            <a:off x="5548350" y="184025"/>
            <a:ext cx="3145500" cy="5715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SzPts val="1800"/>
              <a:buNone/>
            </a:pPr>
            <a:r>
              <a:rPr lang="tr">
                <a:solidFill>
                  <a:schemeClr val="dk1"/>
                </a:solidFill>
                <a:latin typeface="Century Gothic"/>
                <a:ea typeface="Century Gothic"/>
                <a:cs typeface="Century Gothic"/>
                <a:sym typeface="Century Gothic"/>
              </a:rPr>
              <a:t>Dezavantajları</a:t>
            </a:r>
            <a:endParaRPr>
              <a:solidFill>
                <a:schemeClr val="dk1"/>
              </a:solidFill>
              <a:latin typeface="Century Gothic"/>
              <a:ea typeface="Century Gothic"/>
              <a:cs typeface="Century Gothic"/>
              <a:sym typeface="Century Gothic"/>
            </a:endParaRPr>
          </a:p>
        </p:txBody>
      </p:sp>
      <p:sp>
        <p:nvSpPr>
          <p:cNvPr id="185" name="Google Shape;185;p30"/>
          <p:cNvSpPr txBox="1">
            <a:spLocks noGrp="1"/>
          </p:cNvSpPr>
          <p:nvPr>
            <p:ph type="body" idx="4"/>
          </p:nvPr>
        </p:nvSpPr>
        <p:spPr>
          <a:xfrm>
            <a:off x="5000623" y="829525"/>
            <a:ext cx="4000500" cy="22776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Angular, tam özellikli olmasıyla birlikte diğer framework'lere göre daha karmaşık bir yapıya sahiptir.</a:t>
            </a:r>
            <a:endParaRPr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Diğer bazı framework'lere göre daha büyük boyuta sahip olabilir. Bu da bazı durumlarda performans konusunda sorunlar yaratabilir.</a:t>
            </a:r>
            <a:endParaRPr sz="1400"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Framework'ün büyük ve kapsamlı olması, yeni sürümlerde yapılan değişikliklerin veya yeniliklerin adaptasyonunu zorlaştırabilir.</a:t>
            </a:r>
            <a:endParaRPr b="1">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400"/>
              <a:buFont typeface="Century Gothic"/>
              <a:buChar char="●"/>
            </a:pPr>
            <a:r>
              <a:rPr lang="tr" sz="1400" b="1" i="0">
                <a:solidFill>
                  <a:schemeClr val="dk1"/>
                </a:solidFill>
                <a:latin typeface="Century Gothic"/>
                <a:ea typeface="Century Gothic"/>
                <a:cs typeface="Century Gothic"/>
                <a:sym typeface="Century Gothic"/>
              </a:rPr>
              <a:t>İlk etapta SEO ile ilgili bazı zorluklar yaşanabilir. İçerik oluşturulması ve indekslenmesi konusunda bazı ek adımlar gerekebilir.</a:t>
            </a:r>
            <a:endParaRPr sz="1400" b="1">
              <a:solidFill>
                <a:schemeClr val="dk1"/>
              </a:solidFill>
              <a:latin typeface="Century Gothic"/>
              <a:ea typeface="Century Gothic"/>
              <a:cs typeface="Century Gothic"/>
              <a:sym typeface="Century Gothic"/>
            </a:endParaRPr>
          </a:p>
        </p:txBody>
      </p:sp>
      <p:sp>
        <p:nvSpPr>
          <p:cNvPr id="186" name="Google Shape;186;p30"/>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30"/>
          <p:cNvSpPr txBox="1">
            <a:spLocks noGrp="1"/>
          </p:cNvSpPr>
          <p:nvPr>
            <p:ph type="body" idx="1"/>
          </p:nvPr>
        </p:nvSpPr>
        <p:spPr>
          <a:xfrm>
            <a:off x="490525" y="184025"/>
            <a:ext cx="3571500" cy="5715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800"/>
              <a:buNone/>
            </a:pPr>
            <a:r>
              <a:rPr lang="tr">
                <a:solidFill>
                  <a:schemeClr val="dk1"/>
                </a:solidFill>
                <a:latin typeface="Century Gothic"/>
                <a:ea typeface="Century Gothic"/>
                <a:cs typeface="Century Gothic"/>
                <a:sym typeface="Century Gothic"/>
              </a:rPr>
              <a:t>Avantajları</a:t>
            </a:r>
            <a:endParaRPr>
              <a:solidFill>
                <a:schemeClr val="dk1"/>
              </a:solidFill>
              <a:latin typeface="Century Gothic"/>
              <a:ea typeface="Century Gothic"/>
              <a:cs typeface="Century Gothic"/>
              <a:sym typeface="Century Gothic"/>
            </a:endParaRPr>
          </a:p>
        </p:txBody>
      </p:sp>
      <p:sp>
        <p:nvSpPr>
          <p:cNvPr id="188" name="Google Shape;188;p30"/>
          <p:cNvSpPr txBox="1">
            <a:spLocks noGrp="1"/>
          </p:cNvSpPr>
          <p:nvPr>
            <p:ph type="body" idx="2"/>
          </p:nvPr>
        </p:nvSpPr>
        <p:spPr>
          <a:xfrm>
            <a:off x="216700" y="829525"/>
            <a:ext cx="3905400" cy="2277600"/>
          </a:xfrm>
          <a:prstGeom prst="rect">
            <a:avLst/>
          </a:prstGeom>
          <a:noFill/>
          <a:ln>
            <a:noFill/>
          </a:ln>
        </p:spPr>
        <p:txBody>
          <a:bodyPr spcFirstLastPara="1" wrap="square" lIns="68575" tIns="34275" rIns="68575" bIns="34275" anchor="t" anchorCtr="0">
            <a:noAutofit/>
          </a:bodyPr>
          <a:lstStyle/>
          <a:p>
            <a:pPr marL="254000" lvl="0" indent="-228600" algn="l" rtl="0">
              <a:spcBef>
                <a:spcPts val="0"/>
              </a:spcBef>
              <a:spcAft>
                <a:spcPts val="0"/>
              </a:spcAft>
              <a:buClr>
                <a:schemeClr val="dk1"/>
              </a:buClr>
              <a:buSzPts val="1000"/>
              <a:buFont typeface="Century Gothic"/>
              <a:buChar char="●"/>
            </a:pPr>
            <a:r>
              <a:rPr lang="tr" sz="1400" b="1" i="0">
                <a:solidFill>
                  <a:schemeClr val="dk1"/>
                </a:solidFill>
                <a:latin typeface="Century Gothic"/>
                <a:ea typeface="Century Gothic"/>
                <a:cs typeface="Century Gothic"/>
                <a:sym typeface="Century Gothic"/>
              </a:rPr>
              <a:t>Angular, tam kapsamlı bir framework'tür ve projelerde ihtiyaç duyulan birçok aracı, bileşeni ve özelliği sunar. Bu, farklı ölçeklerdeki projelerde kullanımı kolaylaştırır.</a:t>
            </a:r>
            <a:endParaRPr sz="1300" b="1">
              <a:solidFill>
                <a:schemeClr val="dk1"/>
              </a:solidFill>
              <a:latin typeface="Century Gothic"/>
              <a:ea typeface="Century Gothic"/>
              <a:cs typeface="Century Gothic"/>
              <a:sym typeface="Century Gothic"/>
            </a:endParaRPr>
          </a:p>
          <a:p>
            <a:pPr marL="254000" lvl="0" indent="-228600" algn="l" rtl="0">
              <a:spcBef>
                <a:spcPts val="800"/>
              </a:spcBef>
              <a:spcAft>
                <a:spcPts val="0"/>
              </a:spcAft>
              <a:buClr>
                <a:schemeClr val="dk1"/>
              </a:buClr>
              <a:buSzPts val="1000"/>
              <a:buFont typeface="Century Gothic"/>
              <a:buChar char="●"/>
            </a:pPr>
            <a:r>
              <a:rPr lang="tr" sz="1400" b="1" i="0">
                <a:solidFill>
                  <a:schemeClr val="dk1"/>
                </a:solidFill>
                <a:latin typeface="Century Gothic"/>
                <a:ea typeface="Century Gothic"/>
                <a:cs typeface="Century Gothic"/>
                <a:sym typeface="Century Gothic"/>
              </a:rPr>
              <a:t>Veri değişiklikleri otomatik olarak güncellenir.</a:t>
            </a:r>
            <a:endParaRPr sz="1400" b="1">
              <a:solidFill>
                <a:schemeClr val="dk1"/>
              </a:solidFill>
              <a:latin typeface="Century Gothic"/>
              <a:ea typeface="Century Gothic"/>
              <a:cs typeface="Century Gothic"/>
              <a:sym typeface="Century Gothic"/>
            </a:endParaRPr>
          </a:p>
          <a:p>
            <a:pPr marL="254000" lvl="0" indent="-228600" algn="l" rtl="0">
              <a:spcBef>
                <a:spcPts val="800"/>
              </a:spcBef>
              <a:spcAft>
                <a:spcPts val="0"/>
              </a:spcAft>
              <a:buClr>
                <a:schemeClr val="dk1"/>
              </a:buClr>
              <a:buSzPts val="1000"/>
              <a:buFont typeface="Century Gothic"/>
              <a:buChar char="●"/>
            </a:pPr>
            <a:r>
              <a:rPr lang="tr" sz="1400" b="1" i="0">
                <a:solidFill>
                  <a:schemeClr val="dk1"/>
                </a:solidFill>
                <a:latin typeface="Century Gothic"/>
                <a:ea typeface="Century Gothic"/>
                <a:cs typeface="Century Gothic"/>
                <a:sym typeface="Century Gothic"/>
              </a:rPr>
              <a:t>TypeScript ile geliştirilmiştir. Bu sayede tip güvenliği ve daha sağlam bir kod tabanı sağlar.</a:t>
            </a:r>
            <a:endParaRPr sz="1400" b="1">
              <a:solidFill>
                <a:schemeClr val="dk1"/>
              </a:solidFill>
              <a:latin typeface="Century Gothic"/>
              <a:ea typeface="Century Gothic"/>
              <a:cs typeface="Century Gothic"/>
              <a:sym typeface="Century Gothic"/>
            </a:endParaRPr>
          </a:p>
          <a:p>
            <a:pPr marL="254000" lvl="0" indent="-228600" algn="l" rtl="0">
              <a:spcBef>
                <a:spcPts val="800"/>
              </a:spcBef>
              <a:spcAft>
                <a:spcPts val="0"/>
              </a:spcAft>
              <a:buClr>
                <a:schemeClr val="dk1"/>
              </a:buClr>
              <a:buSzPts val="1000"/>
              <a:buFont typeface="Century Gothic"/>
              <a:buChar char="●"/>
            </a:pPr>
            <a:r>
              <a:rPr lang="tr" sz="1400" b="1" i="0">
                <a:solidFill>
                  <a:schemeClr val="dk1"/>
                </a:solidFill>
                <a:latin typeface="Century Gothic"/>
                <a:ea typeface="Century Gothic"/>
                <a:cs typeface="Century Gothic"/>
                <a:sym typeface="Century Gothic"/>
              </a:rPr>
              <a:t>Angular, geniş bir kullanıcı topluluğuna sahiptir ve iyi bir dökümantasyona sahiptir. Bu, geliştiricilerin sorunlarını çözmek için kaynak bulmalarını kolaylaştırır.</a:t>
            </a:r>
            <a:endParaRPr sz="1400" b="1">
              <a:solidFill>
                <a:schemeClr val="dk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411400" y="1597913"/>
            <a:ext cx="3403000" cy="3024174"/>
          </a:xfrm>
          <a:prstGeom prst="rect">
            <a:avLst/>
          </a:prstGeom>
          <a:noFill/>
          <a:ln>
            <a:noFill/>
          </a:ln>
        </p:spPr>
      </p:pic>
      <p:sp>
        <p:nvSpPr>
          <p:cNvPr id="194" name="Google Shape;194;p31"/>
          <p:cNvSpPr txBox="1">
            <a:spLocks noGrp="1"/>
          </p:cNvSpPr>
          <p:nvPr>
            <p:ph type="body" idx="1"/>
          </p:nvPr>
        </p:nvSpPr>
        <p:spPr>
          <a:xfrm>
            <a:off x="3955250" y="302525"/>
            <a:ext cx="4917300" cy="2833200"/>
          </a:xfrm>
          <a:prstGeom prst="rect">
            <a:avLst/>
          </a:prstGeom>
          <a:noFill/>
          <a:ln>
            <a:noFill/>
          </a:ln>
        </p:spPr>
        <p:txBody>
          <a:bodyPr spcFirstLastPara="1" wrap="square" lIns="68575" tIns="34275" rIns="68575" bIns="34275" anchor="t" anchorCtr="0">
            <a:noAutofit/>
          </a:bodyPr>
          <a:lstStyle/>
          <a:p>
            <a:pPr marL="254000" lvl="0" indent="-190500" algn="l" rtl="0">
              <a:lnSpc>
                <a:spcPct val="70000"/>
              </a:lnSpc>
              <a:spcBef>
                <a:spcPts val="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Facebook tarafından geliştirilen ve kullanıcı arayüzü oluşturmak için kullanılan bir JavaScript kütüphanesidir.</a:t>
            </a:r>
            <a:endParaRPr sz="22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React, teknik olarak bir JavaScript kütüphanesidir. Ancak, bazen "framework" olarak da anılabilir. Bu durum, React'in tek başına bir kütüphane olmasına rağmen, kullanıcı arayüzü oluşturmak için kullanılan bir framework gibi işlev görmesinden kaynaklanır.</a:t>
            </a:r>
            <a:endParaRPr sz="22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React, kullanıcı arayüzü geliştirmek için güçlü bir araçtır ve birçok özelliğiyle geniş bir ekosisteme sahiptir</a:t>
            </a:r>
            <a:r>
              <a:rPr lang="tr" sz="1500" b="1">
                <a:solidFill>
                  <a:schemeClr val="dk1"/>
                </a:solidFill>
                <a:latin typeface="Century Gothic"/>
                <a:ea typeface="Century Gothic"/>
                <a:cs typeface="Century Gothic"/>
                <a:sym typeface="Century Gothic"/>
              </a:rPr>
              <a:t>.</a:t>
            </a:r>
            <a:r>
              <a:rPr lang="tr" sz="1500" b="1" i="0">
                <a:solidFill>
                  <a:schemeClr val="dk1"/>
                </a:solidFill>
                <a:latin typeface="Century Gothic"/>
                <a:ea typeface="Century Gothic"/>
                <a:cs typeface="Century Gothic"/>
                <a:sym typeface="Century Gothic"/>
              </a:rPr>
              <a:t> Fakat, bir framework gibi "her şeyi içeren" bir yapıya sahip değildir. </a:t>
            </a:r>
            <a:endParaRPr sz="15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a:solidFill>
                  <a:schemeClr val="dk1"/>
                </a:solidFill>
                <a:latin typeface="Century Gothic"/>
                <a:ea typeface="Century Gothic"/>
                <a:cs typeface="Century Gothic"/>
                <a:sym typeface="Century Gothic"/>
              </a:rPr>
              <a:t>E</a:t>
            </a:r>
            <a:r>
              <a:rPr lang="tr" sz="1500" b="1" i="0">
                <a:solidFill>
                  <a:schemeClr val="dk1"/>
                </a:solidFill>
                <a:latin typeface="Century Gothic"/>
                <a:ea typeface="Century Gothic"/>
                <a:cs typeface="Century Gothic"/>
                <a:sym typeface="Century Gothic"/>
              </a:rPr>
              <a:t>k kütüphaneler ve araçlarla birlikte kullanılarak daha kapsamlı bir framework benzeri yapı oluşturulabilir.</a:t>
            </a:r>
            <a:endParaRPr sz="22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Web uygulamaları ve mobil uygulamalar gibi çeşitli platformlarda kullanılabilen bir kütüphanedir.</a:t>
            </a:r>
            <a:endParaRPr sz="22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React, kullanıcı arayüzünü oluşturmak için bileşen tabanlı bir yapı sunar.</a:t>
            </a:r>
            <a:endParaRPr sz="2200" b="1">
              <a:solidFill>
                <a:schemeClr val="dk1"/>
              </a:solidFill>
              <a:latin typeface="Century Gothic"/>
              <a:ea typeface="Century Gothic"/>
              <a:cs typeface="Century Gothic"/>
              <a:sym typeface="Century Gothic"/>
            </a:endParaRPr>
          </a:p>
          <a:p>
            <a:pPr marL="254000" lvl="0" indent="-190500" algn="l" rtl="0">
              <a:lnSpc>
                <a:spcPct val="70000"/>
              </a:lnSpc>
              <a:spcBef>
                <a:spcPts val="800"/>
              </a:spcBef>
              <a:spcAft>
                <a:spcPts val="0"/>
              </a:spcAft>
              <a:buClr>
                <a:schemeClr val="dk1"/>
              </a:buClr>
              <a:buSzPts val="1500"/>
              <a:buFont typeface="Century Gothic"/>
              <a:buNone/>
            </a:pPr>
            <a:r>
              <a:rPr lang="tr" sz="1500" b="1" i="0">
                <a:solidFill>
                  <a:schemeClr val="dk1"/>
                </a:solidFill>
                <a:latin typeface="Century Gothic"/>
                <a:ea typeface="Century Gothic"/>
                <a:cs typeface="Century Gothic"/>
                <a:sym typeface="Century Gothic"/>
              </a:rPr>
              <a:t>Bu, bir uygulamanın farklı parçalarını, her biri kendi içinde bağımsız olan bileşenler halinde düşünmenizi sağlar.</a:t>
            </a:r>
            <a:endParaRPr sz="1500" b="1">
              <a:solidFill>
                <a:schemeClr val="dk1"/>
              </a:solidFill>
              <a:latin typeface="Century Gothic"/>
              <a:ea typeface="Century Gothic"/>
              <a:cs typeface="Century Gothic"/>
              <a:sym typeface="Century Gothic"/>
            </a:endParaRPr>
          </a:p>
        </p:txBody>
      </p:sp>
      <p:pic>
        <p:nvPicPr>
          <p:cNvPr id="195" name="Google Shape;195;p31"/>
          <p:cNvPicPr preferRelativeResize="0"/>
          <p:nvPr/>
        </p:nvPicPr>
        <p:blipFill>
          <a:blip r:embed="rId4">
            <a:alphaModFix/>
          </a:blip>
          <a:stretch>
            <a:fillRect/>
          </a:stretch>
        </p:blipFill>
        <p:spPr>
          <a:xfrm>
            <a:off x="229299" y="1109076"/>
            <a:ext cx="3767225" cy="3767248"/>
          </a:xfrm>
          <a:prstGeom prst="rect">
            <a:avLst/>
          </a:prstGeom>
          <a:noFill/>
          <a:ln>
            <a:noFill/>
          </a:ln>
        </p:spPr>
      </p:pic>
      <p:sp>
        <p:nvSpPr>
          <p:cNvPr id="196" name="Google Shape;196;p31"/>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31"/>
          <p:cNvSpPr txBox="1">
            <a:spLocks noGrp="1"/>
          </p:cNvSpPr>
          <p:nvPr>
            <p:ph type="title"/>
          </p:nvPr>
        </p:nvSpPr>
        <p:spPr>
          <a:xfrm>
            <a:off x="481650" y="488850"/>
            <a:ext cx="3262500" cy="5607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Clr>
                <a:srgbClr val="262626"/>
              </a:buClr>
              <a:buSzPts val="990"/>
              <a:buFont typeface="Century Gothic"/>
              <a:buNone/>
            </a:pPr>
            <a:r>
              <a:rPr lang="tr" sz="3220" b="1">
                <a:latin typeface="Century Gothic"/>
                <a:ea typeface="Century Gothic"/>
                <a:cs typeface="Century Gothic"/>
                <a:sym typeface="Century Gothic"/>
              </a:rPr>
              <a:t>React JS </a:t>
            </a:r>
            <a:endParaRPr sz="3220" b="1">
              <a:latin typeface="Century Gothic"/>
              <a:ea typeface="Century Gothic"/>
              <a:cs typeface="Century Gothic"/>
              <a:sym typeface="Century Gothic"/>
            </a:endParaRPr>
          </a:p>
          <a:p>
            <a:pPr marL="0" lvl="0" indent="0" algn="ctr" rtl="0">
              <a:spcBef>
                <a:spcPts val="0"/>
              </a:spcBef>
              <a:spcAft>
                <a:spcPts val="0"/>
              </a:spcAft>
              <a:buSzPts val="990"/>
              <a:buNone/>
            </a:pPr>
            <a:endParaRPr sz="3220" b="1">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32"/>
          <p:cNvSpPr txBox="1">
            <a:spLocks noGrp="1"/>
          </p:cNvSpPr>
          <p:nvPr>
            <p:ph type="body" idx="1"/>
          </p:nvPr>
        </p:nvSpPr>
        <p:spPr>
          <a:xfrm>
            <a:off x="314325" y="470850"/>
            <a:ext cx="4546500" cy="4201800"/>
          </a:xfrm>
          <a:prstGeom prst="rect">
            <a:avLst/>
          </a:prstGeom>
          <a:noFill/>
          <a:ln>
            <a:noFill/>
          </a:ln>
        </p:spPr>
        <p:txBody>
          <a:bodyPr spcFirstLastPara="1" wrap="square" lIns="68575" tIns="34275" rIns="68575" bIns="34275" anchor="t" anchorCtr="0">
            <a:noAutofit/>
          </a:bodyPr>
          <a:lstStyle/>
          <a:p>
            <a:pPr marL="254000" lvl="0" indent="-177800" algn="l" rtl="0">
              <a:lnSpc>
                <a:spcPct val="80000"/>
              </a:lnSpc>
              <a:spcBef>
                <a:spcPts val="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React'in temel prensibi, "sanal DOM" (Virtual DOM) adı verilen bir yapı üzerine kuruludur.</a:t>
            </a:r>
            <a:endParaRPr sz="2100" b="1">
              <a:solidFill>
                <a:schemeClr val="dk1"/>
              </a:solidFill>
              <a:latin typeface="Century Gothic"/>
              <a:ea typeface="Century Gothic"/>
              <a:cs typeface="Century Gothic"/>
              <a:sym typeface="Century Gothic"/>
            </a:endParaRPr>
          </a:p>
          <a:p>
            <a:pPr marL="254000" lvl="0" indent="-177800" algn="l" rtl="0">
              <a:lnSpc>
                <a:spcPct val="80000"/>
              </a:lnSpc>
              <a:spcBef>
                <a:spcPts val="80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React, bu sanal DOM'u kullanarak, bir bileşenin durumunun değiştiği durumlarda gerçek DOM üzerindeki güncellemeleri minimize eder. Bu, uygulamanın performansını artırır ve daha verimli bir şekilde çalışmasını sağlar.</a:t>
            </a:r>
            <a:endParaRPr sz="1400" b="1">
              <a:solidFill>
                <a:schemeClr val="dk1"/>
              </a:solidFill>
              <a:latin typeface="Century Gothic"/>
              <a:ea typeface="Century Gothic"/>
              <a:cs typeface="Century Gothic"/>
              <a:sym typeface="Century Gothic"/>
            </a:endParaRPr>
          </a:p>
          <a:p>
            <a:pPr marL="254000" lvl="0" indent="-177800" algn="l" rtl="0">
              <a:lnSpc>
                <a:spcPct val="80000"/>
              </a:lnSpc>
              <a:spcBef>
                <a:spcPts val="80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React, bileşenleri oluşturmak için JSX adı verilen bir sözdizimini kullanır. JSX, JavaScript içinde HTML benzeri bir yapı sunarak, kullanıcı arayüzü kodunu daha okunabilir ve daha kolay bir şekilde yazmanızı sağlar.</a:t>
            </a:r>
            <a:endParaRPr sz="2100" b="1">
              <a:solidFill>
                <a:schemeClr val="dk1"/>
              </a:solidFill>
              <a:latin typeface="Century Gothic"/>
              <a:ea typeface="Century Gothic"/>
              <a:cs typeface="Century Gothic"/>
              <a:sym typeface="Century Gothic"/>
            </a:endParaRPr>
          </a:p>
          <a:p>
            <a:pPr marL="254000" lvl="0" indent="-177800" algn="l" rtl="0">
              <a:lnSpc>
                <a:spcPct val="80000"/>
              </a:lnSpc>
              <a:spcBef>
                <a:spcPts val="80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Tek yönlü veri akışı, React'in temel prensiplerinden biridir ve verinin belirli bir yönde akışını sağlayarak veri manipülasyonunu daha öngörülebilir hale getirir.</a:t>
            </a:r>
            <a:endParaRPr sz="1400" b="1">
              <a:solidFill>
                <a:schemeClr val="dk1"/>
              </a:solidFill>
              <a:latin typeface="Century Gothic"/>
              <a:ea typeface="Century Gothic"/>
              <a:cs typeface="Century Gothic"/>
              <a:sym typeface="Century Gothic"/>
            </a:endParaRPr>
          </a:p>
          <a:p>
            <a:pPr marL="254000" lvl="0" indent="-177800" algn="l" rtl="0">
              <a:lnSpc>
                <a:spcPct val="80000"/>
              </a:lnSpc>
              <a:spcBef>
                <a:spcPts val="80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React uygulamalarında, veri genellikle bir üst bileşenden (parent component) alt bileşenlere (child component) doğru iletilir.</a:t>
            </a:r>
            <a:endParaRPr sz="1400" b="1" i="0">
              <a:solidFill>
                <a:schemeClr val="dk1"/>
              </a:solidFill>
              <a:latin typeface="Century Gothic"/>
              <a:ea typeface="Century Gothic"/>
              <a:cs typeface="Century Gothic"/>
              <a:sym typeface="Century Gothic"/>
            </a:endParaRPr>
          </a:p>
          <a:p>
            <a:pPr marL="254000" lvl="0" indent="-177800" algn="l" rtl="0">
              <a:lnSpc>
                <a:spcPct val="80000"/>
              </a:lnSpc>
              <a:spcBef>
                <a:spcPts val="800"/>
              </a:spcBef>
              <a:spcAft>
                <a:spcPts val="0"/>
              </a:spcAft>
              <a:buClr>
                <a:schemeClr val="dk1"/>
              </a:buClr>
              <a:buSzPts val="1400"/>
              <a:buFont typeface="Century Gothic"/>
              <a:buNone/>
            </a:pPr>
            <a:r>
              <a:rPr lang="tr" sz="1400" b="1" i="0">
                <a:solidFill>
                  <a:schemeClr val="dk1"/>
                </a:solidFill>
                <a:latin typeface="Century Gothic"/>
                <a:ea typeface="Century Gothic"/>
                <a:cs typeface="Century Gothic"/>
                <a:sym typeface="Century Gothic"/>
              </a:rPr>
              <a:t>Üst bileşen, veriyi alt bileşenlere props (özellik) olarak geçirir.</a:t>
            </a:r>
            <a:endParaRPr sz="1400" b="1">
              <a:solidFill>
                <a:schemeClr val="dk1"/>
              </a:solidFill>
              <a:latin typeface="Century Gothic"/>
              <a:ea typeface="Century Gothic"/>
              <a:cs typeface="Century Gothic"/>
              <a:sym typeface="Century Gothic"/>
            </a:endParaRPr>
          </a:p>
        </p:txBody>
      </p:sp>
      <p:pic>
        <p:nvPicPr>
          <p:cNvPr id="204" name="Google Shape;204;p32"/>
          <p:cNvPicPr preferRelativeResize="0"/>
          <p:nvPr/>
        </p:nvPicPr>
        <p:blipFill>
          <a:blip r:embed="rId3">
            <a:alphaModFix/>
          </a:blip>
          <a:stretch>
            <a:fillRect/>
          </a:stretch>
        </p:blipFill>
        <p:spPr>
          <a:xfrm>
            <a:off x="5042950" y="945413"/>
            <a:ext cx="3403000" cy="3024174"/>
          </a:xfrm>
          <a:prstGeom prst="rect">
            <a:avLst/>
          </a:prstGeom>
          <a:noFill/>
          <a:ln>
            <a:noFill/>
          </a:ln>
        </p:spPr>
      </p:pic>
      <p:pic>
        <p:nvPicPr>
          <p:cNvPr id="205" name="Google Shape;205;p32"/>
          <p:cNvPicPr preferRelativeResize="0"/>
          <p:nvPr/>
        </p:nvPicPr>
        <p:blipFill>
          <a:blip r:embed="rId4">
            <a:alphaModFix/>
          </a:blip>
          <a:stretch>
            <a:fillRect/>
          </a:stretch>
        </p:blipFill>
        <p:spPr>
          <a:xfrm>
            <a:off x="4809712" y="525001"/>
            <a:ext cx="3767225" cy="37672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0F1E"/>
        </a:solidFill>
        <a:effectLst/>
      </p:bgPr>
    </p:bg>
    <p:spTree>
      <p:nvGrpSpPr>
        <p:cNvPr id="1" name="Shape 209"/>
        <p:cNvGrpSpPr/>
        <p:nvPr/>
      </p:nvGrpSpPr>
      <p:grpSpPr>
        <a:xfrm>
          <a:off x="0" y="0"/>
          <a:ext cx="0" cy="0"/>
          <a:chOff x="0" y="0"/>
          <a:chExt cx="0" cy="0"/>
        </a:xfrm>
      </p:grpSpPr>
      <p:pic>
        <p:nvPicPr>
          <p:cNvPr id="210" name="Google Shape;210;p33"/>
          <p:cNvPicPr preferRelativeResize="0"/>
          <p:nvPr/>
        </p:nvPicPr>
        <p:blipFill>
          <a:blip r:embed="rId3">
            <a:alphaModFix/>
          </a:blip>
          <a:stretch>
            <a:fillRect/>
          </a:stretch>
        </p:blipFill>
        <p:spPr>
          <a:xfrm>
            <a:off x="3621875" y="0"/>
            <a:ext cx="5522125" cy="5143501"/>
          </a:xfrm>
          <a:prstGeom prst="rect">
            <a:avLst/>
          </a:prstGeom>
          <a:noFill/>
          <a:ln>
            <a:noFill/>
          </a:ln>
        </p:spPr>
      </p:pic>
      <p:sp>
        <p:nvSpPr>
          <p:cNvPr id="211" name="Google Shape;211;p33"/>
          <p:cNvSpPr/>
          <p:nvPr/>
        </p:nvSpPr>
        <p:spPr>
          <a:xfrm>
            <a:off x="0" y="525000"/>
            <a:ext cx="1226400" cy="488400"/>
          </a:xfrm>
          <a:prstGeom prst="rect">
            <a:avLst/>
          </a:prstGeom>
          <a:solidFill>
            <a:srgbClr val="010F1E"/>
          </a:solidFill>
          <a:ln w="9525" cap="flat" cmpd="sng">
            <a:solidFill>
              <a:srgbClr val="010F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2" name="Google Shape;212;p33"/>
          <p:cNvPicPr preferRelativeResize="0"/>
          <p:nvPr/>
        </p:nvPicPr>
        <p:blipFill>
          <a:blip r:embed="rId4">
            <a:alphaModFix amt="40000"/>
          </a:blip>
          <a:stretch>
            <a:fillRect/>
          </a:stretch>
        </p:blipFill>
        <p:spPr>
          <a:xfrm>
            <a:off x="128425" y="865363"/>
            <a:ext cx="3403000" cy="3024174"/>
          </a:xfrm>
          <a:prstGeom prst="rect">
            <a:avLst/>
          </a:prstGeom>
          <a:noFill/>
          <a:ln>
            <a:noFill/>
          </a:ln>
        </p:spPr>
      </p:pic>
      <p:sp>
        <p:nvSpPr>
          <p:cNvPr id="213" name="Google Shape;213;p33"/>
          <p:cNvSpPr txBox="1">
            <a:spLocks noGrp="1"/>
          </p:cNvSpPr>
          <p:nvPr>
            <p:ph type="title"/>
          </p:nvPr>
        </p:nvSpPr>
        <p:spPr>
          <a:xfrm>
            <a:off x="276225" y="1849450"/>
            <a:ext cx="3107400" cy="1056000"/>
          </a:xfrm>
          <a:prstGeom prst="rect">
            <a:avLst/>
          </a:prstGeom>
          <a:noFill/>
          <a:ln>
            <a:noFill/>
          </a:ln>
          <a:effectLst>
            <a:outerShdw blurRad="342900" dist="114300" dir="5400000" algn="bl" rotWithShape="0">
              <a:schemeClr val="dk1">
                <a:alpha val="50000"/>
              </a:schemeClr>
            </a:outerShdw>
          </a:effectLst>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tr" sz="2900" b="1">
                <a:latin typeface="Century Gothic"/>
                <a:ea typeface="Century Gothic"/>
                <a:cs typeface="Century Gothic"/>
                <a:sym typeface="Century Gothic"/>
              </a:rPr>
              <a:t>React JS Dezavantajları</a:t>
            </a:r>
            <a:endParaRPr sz="2900" b="1">
              <a:latin typeface="Century Gothic"/>
              <a:ea typeface="Century Gothic"/>
              <a:cs typeface="Century Gothic"/>
              <a:sym typeface="Century Gothic"/>
            </a:endParaRPr>
          </a:p>
        </p:txBody>
      </p:sp>
      <p:sp>
        <p:nvSpPr>
          <p:cNvPr id="214" name="Google Shape;214;p33"/>
          <p:cNvSpPr txBox="1">
            <a:spLocks noGrp="1"/>
          </p:cNvSpPr>
          <p:nvPr>
            <p:ph type="body" idx="1"/>
          </p:nvPr>
        </p:nvSpPr>
        <p:spPr>
          <a:xfrm>
            <a:off x="4340988" y="960850"/>
            <a:ext cx="4083900" cy="2833200"/>
          </a:xfrm>
          <a:prstGeom prst="rect">
            <a:avLst/>
          </a:prstGeom>
          <a:noFill/>
          <a:ln>
            <a:noFill/>
          </a:ln>
        </p:spPr>
        <p:txBody>
          <a:bodyPr spcFirstLastPara="1" wrap="square" lIns="68575" tIns="34275" rIns="68575" bIns="34275" anchor="t" anchorCtr="0">
            <a:noAutofit/>
          </a:bodyPr>
          <a:lstStyle/>
          <a:p>
            <a:pPr marL="254000" lvl="0" indent="-165100" algn="l" rtl="0">
              <a:lnSpc>
                <a:spcPct val="95000"/>
              </a:lnSpc>
              <a:spcBef>
                <a:spcPts val="0"/>
              </a:spcBef>
              <a:spcAft>
                <a:spcPts val="0"/>
              </a:spcAft>
              <a:buClr>
                <a:schemeClr val="dk1"/>
              </a:buClr>
              <a:buSzPts val="1080"/>
              <a:buFont typeface="Century Gothic"/>
              <a:buNone/>
            </a:pPr>
            <a:r>
              <a:rPr lang="tr" sz="1360" b="1" i="0">
                <a:solidFill>
                  <a:schemeClr val="dk1"/>
                </a:solidFill>
                <a:latin typeface="Century Gothic"/>
                <a:ea typeface="Century Gothic"/>
                <a:cs typeface="Century Gothic"/>
                <a:sym typeface="Century Gothic"/>
              </a:rPr>
              <a:t>React'in öğrenme eğrisi, özellikle başlangıç seviyesindeki geliştiriciler için dik olabilir. JSX gibi yeni bir sözdizimi ve React'in kendine özgü yaklaşımı, bazı kullanıcılar için başlangıçta zorlayıcı olabilir.</a:t>
            </a:r>
            <a:endParaRPr sz="1360" b="1">
              <a:solidFill>
                <a:schemeClr val="dk1"/>
              </a:solidFill>
              <a:latin typeface="Century Gothic"/>
              <a:ea typeface="Century Gothic"/>
              <a:cs typeface="Century Gothic"/>
              <a:sym typeface="Century Gothic"/>
            </a:endParaRPr>
          </a:p>
          <a:p>
            <a:pPr marL="254000" lvl="0" indent="-165100" algn="l" rtl="0">
              <a:lnSpc>
                <a:spcPct val="95000"/>
              </a:lnSpc>
              <a:spcBef>
                <a:spcPts val="800"/>
              </a:spcBef>
              <a:spcAft>
                <a:spcPts val="0"/>
              </a:spcAft>
              <a:buClr>
                <a:schemeClr val="dk1"/>
              </a:buClr>
              <a:buSzPts val="1080"/>
              <a:buFont typeface="Century Gothic"/>
              <a:buNone/>
            </a:pPr>
            <a:r>
              <a:rPr lang="tr" sz="1360" b="1" i="0">
                <a:solidFill>
                  <a:schemeClr val="dk1"/>
                </a:solidFill>
                <a:latin typeface="Century Gothic"/>
                <a:ea typeface="Century Gothic"/>
                <a:cs typeface="Century Gothic"/>
                <a:sym typeface="Century Gothic"/>
              </a:rPr>
              <a:t>React, sadece kullanıcı arayüzü bileşenlerini yönetmek için tasarlanmıştır ve diğer bazı framework'lerde olduğu gibi yönlendirme, durum yönetimi gibi ek işlevselliği doğrudan sunmaz.</a:t>
            </a:r>
            <a:endParaRPr sz="1360" b="1">
              <a:solidFill>
                <a:schemeClr val="dk1"/>
              </a:solidFill>
              <a:latin typeface="Century Gothic"/>
              <a:ea typeface="Century Gothic"/>
              <a:cs typeface="Century Gothic"/>
              <a:sym typeface="Century Gothic"/>
            </a:endParaRPr>
          </a:p>
          <a:p>
            <a:pPr marL="254000" lvl="0" indent="-165100" algn="l" rtl="0">
              <a:lnSpc>
                <a:spcPct val="95000"/>
              </a:lnSpc>
              <a:spcBef>
                <a:spcPts val="800"/>
              </a:spcBef>
              <a:spcAft>
                <a:spcPts val="0"/>
              </a:spcAft>
              <a:buClr>
                <a:schemeClr val="dk1"/>
              </a:buClr>
              <a:buSzPts val="1080"/>
              <a:buFont typeface="Century Gothic"/>
              <a:buNone/>
            </a:pPr>
            <a:r>
              <a:rPr lang="tr" sz="1360" b="1" i="0">
                <a:solidFill>
                  <a:schemeClr val="dk1"/>
                </a:solidFill>
                <a:latin typeface="Century Gothic"/>
                <a:ea typeface="Century Gothic"/>
                <a:cs typeface="Century Gothic"/>
                <a:sym typeface="Century Gothic"/>
              </a:rPr>
              <a:t>React, zaman zaman hızlı bir gelişim sürecine sahip olabilir. Yeni sürümler ve güncellemeler, mevcut uygulamaların değiştirilmesini veya güncellenmesini gerektirebilir, bu da bazı durumlarda uyumluluk sorunlarına neden olabilir.</a:t>
            </a:r>
            <a:endParaRPr sz="1360" b="1">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C24"/>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4317625" y="1210000"/>
            <a:ext cx="4572000" cy="3650100"/>
          </a:xfrm>
          <a:prstGeom prst="rect">
            <a:avLst/>
          </a:prstGeom>
          <a:noFill/>
          <a:ln>
            <a:noFill/>
          </a:ln>
        </p:spPr>
        <p:txBody>
          <a:bodyPr spcFirstLastPara="1" wrap="square" lIns="68575" tIns="34275" rIns="68575" bIns="34275" anchor="t" anchorCtr="0">
            <a:normAutofit fontScale="25000" lnSpcReduction="20000"/>
          </a:bodyPr>
          <a:lstStyle/>
          <a:p>
            <a:pPr marL="254000" lvl="0" indent="-259968" algn="l" rtl="0">
              <a:spcBef>
                <a:spcPts val="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Frontend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Frontend Teknolojileri</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HTML CSS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JavaScript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TypeScript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JavaScript Frameworkleri</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React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React Frameworkleri</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Npm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Nvm Nedir ?</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Responsive Tasarım</a:t>
            </a:r>
            <a:endParaRPr sz="5575">
              <a:solidFill>
                <a:srgbClr val="FEFFFF"/>
              </a:solidFill>
              <a:latin typeface="Calibri"/>
              <a:ea typeface="Calibri"/>
              <a:cs typeface="Calibri"/>
              <a:sym typeface="Calibri"/>
            </a:endParaRPr>
          </a:p>
          <a:p>
            <a:pPr marL="254000" lvl="0" indent="-259968" algn="l" rtl="0">
              <a:spcBef>
                <a:spcPts val="800"/>
              </a:spcBef>
              <a:spcAft>
                <a:spcPts val="0"/>
              </a:spcAft>
              <a:buClr>
                <a:srgbClr val="FEFFFF"/>
              </a:buClr>
              <a:buSzPct val="92826"/>
              <a:buFont typeface="Calibri"/>
              <a:buChar char="●"/>
            </a:pPr>
            <a:r>
              <a:rPr lang="tr" sz="5575">
                <a:solidFill>
                  <a:srgbClr val="FEFFFF"/>
                </a:solidFill>
                <a:latin typeface="Calibri"/>
                <a:ea typeface="Calibri"/>
                <a:cs typeface="Calibri"/>
                <a:sym typeface="Calibri"/>
              </a:rPr>
              <a:t>Bug Tespiti ve Çözümü</a:t>
            </a:r>
            <a:endParaRPr sz="5575">
              <a:solidFill>
                <a:srgbClr val="FEFFFF"/>
              </a:solidFill>
              <a:latin typeface="Calibri"/>
              <a:ea typeface="Calibri"/>
              <a:cs typeface="Calibri"/>
              <a:sym typeface="Calibri"/>
            </a:endParaRPr>
          </a:p>
          <a:p>
            <a:pPr marL="254000" lvl="0" indent="-177800" algn="l" rtl="0">
              <a:spcBef>
                <a:spcPts val="800"/>
              </a:spcBef>
              <a:spcAft>
                <a:spcPts val="0"/>
              </a:spcAft>
              <a:buSzPct val="77777"/>
              <a:buNone/>
            </a:pPr>
            <a:endParaRPr>
              <a:solidFill>
                <a:srgbClr val="FEFFFF"/>
              </a:solidFill>
            </a:endParaRPr>
          </a:p>
        </p:txBody>
      </p:sp>
      <p:pic>
        <p:nvPicPr>
          <p:cNvPr id="78" name="Google Shape;78;p16"/>
          <p:cNvPicPr preferRelativeResize="0"/>
          <p:nvPr/>
        </p:nvPicPr>
        <p:blipFill>
          <a:blip r:embed="rId3">
            <a:alphaModFix/>
          </a:blip>
          <a:stretch>
            <a:fillRect/>
          </a:stretch>
        </p:blipFill>
        <p:spPr>
          <a:xfrm>
            <a:off x="0" y="0"/>
            <a:ext cx="4114799" cy="5143499"/>
          </a:xfrm>
          <a:prstGeom prst="rect">
            <a:avLst/>
          </a:prstGeom>
          <a:noFill/>
          <a:ln>
            <a:noFill/>
          </a:ln>
        </p:spPr>
      </p:pic>
      <p:sp>
        <p:nvSpPr>
          <p:cNvPr id="79" name="Google Shape;79;p16"/>
          <p:cNvSpPr txBox="1"/>
          <p:nvPr/>
        </p:nvSpPr>
        <p:spPr>
          <a:xfrm>
            <a:off x="4317625" y="549025"/>
            <a:ext cx="4162500" cy="57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 sz="2400" b="1">
                <a:solidFill>
                  <a:srgbClr val="FEFFFF"/>
                </a:solidFill>
                <a:latin typeface="Century Gothic"/>
                <a:ea typeface="Century Gothic"/>
                <a:cs typeface="Century Gothic"/>
                <a:sym typeface="Century Gothic"/>
              </a:rPr>
              <a:t>Nelerden Bahsedeceğiz?</a:t>
            </a:r>
            <a:endParaRPr sz="2400" b="1">
              <a:solidFill>
                <a:srgbClr val="FE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0" y="0"/>
            <a:ext cx="9144001" cy="5688800"/>
          </a:xfrm>
          <a:prstGeom prst="rect">
            <a:avLst/>
          </a:prstGeom>
          <a:noFill/>
          <a:ln>
            <a:noFill/>
          </a:ln>
        </p:spPr>
      </p:pic>
      <p:sp>
        <p:nvSpPr>
          <p:cNvPr id="220" name="Google Shape;220;p34"/>
          <p:cNvSpPr txBox="1">
            <a:spLocks noGrp="1"/>
          </p:cNvSpPr>
          <p:nvPr>
            <p:ph type="body" idx="1"/>
          </p:nvPr>
        </p:nvSpPr>
        <p:spPr>
          <a:xfrm>
            <a:off x="869150" y="1350075"/>
            <a:ext cx="7620000" cy="3607800"/>
          </a:xfrm>
          <a:prstGeom prst="rect">
            <a:avLst/>
          </a:prstGeom>
          <a:noFill/>
          <a:ln>
            <a:noFill/>
          </a:ln>
        </p:spPr>
        <p:txBody>
          <a:bodyPr spcFirstLastPara="1" wrap="square" lIns="68575" tIns="34275" rIns="68575" bIns="34275" anchor="t" anchorCtr="0">
            <a:normAutofit fontScale="62500" lnSpcReduction="20000"/>
          </a:bodyPr>
          <a:lstStyle/>
          <a:p>
            <a:pPr marL="254000" lvl="0" indent="-220662" algn="l" rtl="0">
              <a:spcBef>
                <a:spcPts val="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Next.js:</a:t>
            </a:r>
            <a:r>
              <a:rPr lang="tr" i="0" dirty="0">
                <a:solidFill>
                  <a:schemeClr val="dk1"/>
                </a:solidFill>
                <a:latin typeface="Century Gothic"/>
                <a:ea typeface="Century Gothic"/>
                <a:cs typeface="Century Gothic"/>
                <a:sym typeface="Century Gothic"/>
              </a:rPr>
              <a:t> React uygulamalarını oluşturmak ve geliştirmek için bir framework'tür. Sayfa tabanlı routing, server-side rendering (Sunucu taraflı rendering), static site generation (Statik site oluşturma), API routes gibi özellikleri sağlar. SEO uyumluluğu ve performans odaklı yapısıyla bilinir.</a:t>
            </a:r>
            <a:endParaRPr dirty="0">
              <a:solidFill>
                <a:schemeClr val="dk1"/>
              </a:solidFill>
              <a:latin typeface="Century Gothic"/>
              <a:ea typeface="Century Gothic"/>
              <a:cs typeface="Century Gothic"/>
              <a:sym typeface="Century Gothic"/>
            </a:endParaRPr>
          </a:p>
          <a:p>
            <a:pPr marL="254000" lvl="0" indent="-220662" algn="l" rtl="0">
              <a:spcBef>
                <a:spcPts val="80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Gatsby</a:t>
            </a:r>
            <a:r>
              <a:rPr lang="tr" b="1" i="0" dirty="0">
                <a:solidFill>
                  <a:schemeClr val="dk1"/>
                </a:solidFill>
                <a:latin typeface="Century Gothic"/>
                <a:ea typeface="Century Gothic"/>
                <a:cs typeface="Century Gothic"/>
                <a:sym typeface="Century Gothic"/>
              </a:rPr>
              <a:t>:</a:t>
            </a:r>
            <a:r>
              <a:rPr lang="tr" i="0" dirty="0">
                <a:solidFill>
                  <a:schemeClr val="dk1"/>
                </a:solidFill>
                <a:latin typeface="Century Gothic"/>
                <a:ea typeface="Century Gothic"/>
                <a:cs typeface="Century Gothic"/>
                <a:sym typeface="Century Gothic"/>
              </a:rPr>
              <a:t> React tabanlı statik web siteleri oluşturmak için kullanılan bir framework'tür. Veri kaynaklarından (örneğin, Markdown dosyaları, CMS'ler, API'ler) veri alabilir ve bu verileri kullanarak hızlı ve optimize edilmiş statik siteler oluşturabilir.</a:t>
            </a:r>
            <a:endParaRPr dirty="0">
              <a:solidFill>
                <a:schemeClr val="dk1"/>
              </a:solidFill>
              <a:latin typeface="Century Gothic"/>
              <a:ea typeface="Century Gothic"/>
              <a:cs typeface="Century Gothic"/>
              <a:sym typeface="Century Gothic"/>
            </a:endParaRPr>
          </a:p>
          <a:p>
            <a:pPr marL="254000" lvl="0" indent="-220662" algn="l" rtl="0">
              <a:spcBef>
                <a:spcPts val="80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Create React App (CRA):</a:t>
            </a:r>
            <a:r>
              <a:rPr lang="tr" i="0" u="sng" dirty="0">
                <a:solidFill>
                  <a:schemeClr val="dk1"/>
                </a:solidFill>
                <a:latin typeface="Century Gothic"/>
                <a:ea typeface="Century Gothic"/>
                <a:cs typeface="Century Gothic"/>
                <a:sym typeface="Century Gothic"/>
              </a:rPr>
              <a:t> </a:t>
            </a:r>
            <a:r>
              <a:rPr lang="tr" i="0" dirty="0">
                <a:solidFill>
                  <a:schemeClr val="dk1"/>
                </a:solidFill>
                <a:latin typeface="Century Gothic"/>
                <a:ea typeface="Century Gothic"/>
                <a:cs typeface="Century Gothic"/>
                <a:sym typeface="Century Gothic"/>
              </a:rPr>
              <a:t>React uygulamaları oluşturmak için kullanılan bir başlangıç noktasıdır. Önceden yapılandırılmış bir yapı sunar ve React projesi oluşturmak için gerekli olan birçok aracı sağlar.</a:t>
            </a:r>
            <a:endParaRPr dirty="0">
              <a:solidFill>
                <a:schemeClr val="dk1"/>
              </a:solidFill>
              <a:latin typeface="Century Gothic"/>
              <a:ea typeface="Century Gothic"/>
              <a:cs typeface="Century Gothic"/>
              <a:sym typeface="Century Gothic"/>
            </a:endParaRPr>
          </a:p>
          <a:p>
            <a:pPr marL="254000" lvl="0" indent="-220662" algn="l" rtl="0">
              <a:spcBef>
                <a:spcPts val="80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Redux</a:t>
            </a:r>
            <a:r>
              <a:rPr lang="tr" b="1" i="0" dirty="0">
                <a:solidFill>
                  <a:schemeClr val="dk1"/>
                </a:solidFill>
                <a:latin typeface="Century Gothic"/>
                <a:ea typeface="Century Gothic"/>
                <a:cs typeface="Century Gothic"/>
                <a:sym typeface="Century Gothic"/>
              </a:rPr>
              <a:t>:</a:t>
            </a:r>
            <a:r>
              <a:rPr lang="tr" i="0" dirty="0">
                <a:solidFill>
                  <a:schemeClr val="dk1"/>
                </a:solidFill>
                <a:latin typeface="Century Gothic"/>
                <a:ea typeface="Century Gothic"/>
                <a:cs typeface="Century Gothic"/>
                <a:sym typeface="Century Gothic"/>
              </a:rPr>
              <a:t> Durum yönetimi için kullanılan bir kütüphanedir. Büyük ölçekli React uygulamalarında durumun merkezi bir şekilde yönetilmesine yardımcı olur.</a:t>
            </a:r>
            <a:endParaRPr dirty="0">
              <a:solidFill>
                <a:schemeClr val="dk1"/>
              </a:solidFill>
              <a:latin typeface="Century Gothic"/>
              <a:ea typeface="Century Gothic"/>
              <a:cs typeface="Century Gothic"/>
              <a:sym typeface="Century Gothic"/>
            </a:endParaRPr>
          </a:p>
          <a:p>
            <a:pPr marL="254000" lvl="0" indent="-220662" algn="l" rtl="0">
              <a:spcBef>
                <a:spcPts val="80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Material-UI:</a:t>
            </a:r>
            <a:r>
              <a:rPr lang="tr" i="0" u="sng" dirty="0">
                <a:solidFill>
                  <a:schemeClr val="dk1"/>
                </a:solidFill>
                <a:latin typeface="Century Gothic"/>
                <a:ea typeface="Century Gothic"/>
                <a:cs typeface="Century Gothic"/>
                <a:sym typeface="Century Gothic"/>
              </a:rPr>
              <a:t> </a:t>
            </a:r>
            <a:r>
              <a:rPr lang="tr" i="0" dirty="0">
                <a:solidFill>
                  <a:schemeClr val="dk1"/>
                </a:solidFill>
                <a:latin typeface="Century Gothic"/>
                <a:ea typeface="Century Gothic"/>
                <a:cs typeface="Century Gothic"/>
                <a:sym typeface="Century Gothic"/>
              </a:rPr>
              <a:t>React uygulamaları için önceden tasarlanmış ve özelleştirilebilir kullanıcı arayüzü bileşenleri sağlayan bir kütüphanedir. Google'ın Material Design ilkelerine dayanarak tasarlanmıştır.</a:t>
            </a:r>
            <a:endParaRPr dirty="0">
              <a:solidFill>
                <a:schemeClr val="dk1"/>
              </a:solidFill>
              <a:latin typeface="Century Gothic"/>
              <a:ea typeface="Century Gothic"/>
              <a:cs typeface="Century Gothic"/>
              <a:sym typeface="Century Gothic"/>
            </a:endParaRPr>
          </a:p>
          <a:p>
            <a:pPr marL="254000" lvl="0" indent="-220662" algn="l" rtl="0">
              <a:spcBef>
                <a:spcPts val="800"/>
              </a:spcBef>
              <a:spcAft>
                <a:spcPts val="0"/>
              </a:spcAft>
              <a:buClr>
                <a:schemeClr val="dk1"/>
              </a:buClr>
              <a:buSzPct val="77777"/>
              <a:buChar char="●"/>
            </a:pPr>
            <a:r>
              <a:rPr lang="tr" b="1" i="0" u="sng" dirty="0">
                <a:solidFill>
                  <a:schemeClr val="dk1"/>
                </a:solidFill>
                <a:latin typeface="Century Gothic"/>
                <a:ea typeface="Century Gothic"/>
                <a:cs typeface="Century Gothic"/>
                <a:sym typeface="Century Gothic"/>
              </a:rPr>
              <a:t>Chakra UI</a:t>
            </a:r>
            <a:r>
              <a:rPr lang="tr" b="1" i="0" dirty="0">
                <a:solidFill>
                  <a:schemeClr val="dk1"/>
                </a:solidFill>
                <a:latin typeface="Century Gothic"/>
                <a:ea typeface="Century Gothic"/>
                <a:cs typeface="Century Gothic"/>
                <a:sym typeface="Century Gothic"/>
              </a:rPr>
              <a:t>:</a:t>
            </a:r>
            <a:r>
              <a:rPr lang="tr" i="0" dirty="0">
                <a:solidFill>
                  <a:schemeClr val="dk1"/>
                </a:solidFill>
                <a:latin typeface="Century Gothic"/>
                <a:ea typeface="Century Gothic"/>
                <a:cs typeface="Century Gothic"/>
                <a:sym typeface="Century Gothic"/>
              </a:rPr>
              <a:t> Modüler, erişilebilir ve kullanımı kolay UI bileşenleri sağlayan bir kütüphanedir. Hızlı prototipleme ve geliştirme için tasarlanmıştır.</a:t>
            </a:r>
            <a:endParaRPr dirty="0">
              <a:solidFill>
                <a:schemeClr val="dk1"/>
              </a:solidFill>
              <a:latin typeface="Century Gothic"/>
              <a:ea typeface="Century Gothic"/>
              <a:cs typeface="Century Gothic"/>
              <a:sym typeface="Century Gothic"/>
            </a:endParaRPr>
          </a:p>
        </p:txBody>
      </p:sp>
      <p:sp>
        <p:nvSpPr>
          <p:cNvPr id="221" name="Google Shape;221;p34"/>
          <p:cNvSpPr txBox="1">
            <a:spLocks noGrp="1"/>
          </p:cNvSpPr>
          <p:nvPr>
            <p:ph type="title"/>
          </p:nvPr>
        </p:nvSpPr>
        <p:spPr>
          <a:xfrm>
            <a:off x="1337300" y="95248"/>
            <a:ext cx="6683700" cy="639000"/>
          </a:xfrm>
          <a:prstGeom prst="rect">
            <a:avLst/>
          </a:prstGeom>
          <a:noFill/>
          <a:ln>
            <a:noFill/>
          </a:ln>
          <a:effectLst>
            <a:outerShdw blurRad="485775" dist="114300" dir="7200000" algn="bl" rotWithShape="0">
              <a:schemeClr val="dk1">
                <a:alpha val="70000"/>
              </a:schemeClr>
            </a:outerShdw>
          </a:effectLst>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tr" b="1" i="1" u="sng">
                <a:latin typeface="Century Gothic"/>
                <a:ea typeface="Century Gothic"/>
                <a:cs typeface="Century Gothic"/>
                <a:sym typeface="Century Gothic"/>
              </a:rPr>
              <a:t>React Frameworkleri ve Kütüphaneleri</a:t>
            </a:r>
            <a:endParaRPr b="1" i="1" u="sng">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968775" y="405600"/>
            <a:ext cx="2986800" cy="727200"/>
          </a:xfrm>
          <a:prstGeom prst="rect">
            <a:avLst/>
          </a:prstGeom>
          <a:noFill/>
          <a:ln>
            <a:noFill/>
          </a:ln>
          <a:effectLst>
            <a:outerShdw blurRad="342900" dist="114300" dir="6000000" algn="bl" rotWithShape="0">
              <a:srgbClr val="CA3838">
                <a:alpha val="80000"/>
              </a:srgbClr>
            </a:outerShdw>
          </a:effectLst>
        </p:spPr>
        <p:txBody>
          <a:bodyPr spcFirstLastPara="1" wrap="square" lIns="68575" tIns="34275" rIns="68575" bIns="34275" anchor="t" anchorCtr="0">
            <a:noAutofit/>
          </a:bodyPr>
          <a:lstStyle/>
          <a:p>
            <a:pPr marL="0" lvl="0" indent="0" algn="l" rtl="0">
              <a:spcBef>
                <a:spcPts val="0"/>
              </a:spcBef>
              <a:spcAft>
                <a:spcPts val="0"/>
              </a:spcAft>
              <a:buClr>
                <a:srgbClr val="262626"/>
              </a:buClr>
              <a:buSzPts val="2700"/>
              <a:buFont typeface="Century Gothic"/>
              <a:buNone/>
            </a:pPr>
            <a:r>
              <a:rPr lang="tr" sz="3400" b="1">
                <a:latin typeface="Century Gothic"/>
                <a:ea typeface="Century Gothic"/>
                <a:cs typeface="Century Gothic"/>
                <a:sym typeface="Century Gothic"/>
              </a:rPr>
              <a:t>Npm Nedir ?</a:t>
            </a:r>
            <a:endParaRPr sz="3400" b="1">
              <a:latin typeface="Century Gothic"/>
              <a:ea typeface="Century Gothic"/>
              <a:cs typeface="Century Gothic"/>
              <a:sym typeface="Century Gothic"/>
            </a:endParaRPr>
          </a:p>
        </p:txBody>
      </p:sp>
      <p:sp>
        <p:nvSpPr>
          <p:cNvPr id="227" name="Google Shape;227;p35"/>
          <p:cNvSpPr txBox="1">
            <a:spLocks noGrp="1"/>
          </p:cNvSpPr>
          <p:nvPr>
            <p:ph type="body" idx="1"/>
          </p:nvPr>
        </p:nvSpPr>
        <p:spPr>
          <a:xfrm>
            <a:off x="2416475" y="1076325"/>
            <a:ext cx="6275700" cy="3583800"/>
          </a:xfrm>
          <a:prstGeom prst="rect">
            <a:avLst/>
          </a:prstGeom>
          <a:noFill/>
          <a:ln>
            <a:noFill/>
          </a:ln>
        </p:spPr>
        <p:txBody>
          <a:bodyPr spcFirstLastPara="1" wrap="square" lIns="68575" tIns="34275" rIns="68575" bIns="34275" anchor="t" anchorCtr="0">
            <a:noAutofit/>
          </a:bodyPr>
          <a:lstStyle/>
          <a:p>
            <a:pPr marL="254000" lvl="0" indent="-233362" algn="l" rtl="0">
              <a:spcBef>
                <a:spcPts val="0"/>
              </a:spcBef>
              <a:spcAft>
                <a:spcPts val="0"/>
              </a:spcAft>
              <a:buClr>
                <a:schemeClr val="dk1"/>
              </a:buClr>
              <a:buSzPts val="1075"/>
              <a:buChar char="●"/>
            </a:pPr>
            <a:r>
              <a:rPr lang="tr" sz="1325" b="1" i="0">
                <a:solidFill>
                  <a:schemeClr val="dk1"/>
                </a:solidFill>
                <a:latin typeface="Century Gothic"/>
                <a:ea typeface="Century Gothic"/>
                <a:cs typeface="Century Gothic"/>
                <a:sym typeface="Century Gothic"/>
              </a:rPr>
              <a:t>Node Package Manager ya da Node Packaged Modules olarak da denmektedir.</a:t>
            </a:r>
            <a:endParaRPr sz="1325" b="1">
              <a:solidFill>
                <a:schemeClr val="dk1"/>
              </a:solidFill>
              <a:latin typeface="Century Gothic"/>
              <a:ea typeface="Century Gothic"/>
              <a:cs typeface="Century Gothic"/>
              <a:sym typeface="Century Gothic"/>
            </a:endParaRPr>
          </a:p>
          <a:p>
            <a:pPr marL="254000" lvl="0" indent="-233362" algn="l" rtl="0">
              <a:spcBef>
                <a:spcPts val="80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JavaScript programlama dilinde paketlerin yönetilmesini sağlayan bir paket yöneticisidir.</a:t>
            </a:r>
            <a:endParaRPr sz="1325" b="1">
              <a:solidFill>
                <a:schemeClr val="dk1"/>
              </a:solidFill>
              <a:latin typeface="Century Gothic"/>
              <a:ea typeface="Century Gothic"/>
              <a:cs typeface="Century Gothic"/>
              <a:sym typeface="Century Gothic"/>
            </a:endParaRPr>
          </a:p>
          <a:p>
            <a:pPr marL="254000" lvl="0" indent="-233362" algn="l" rtl="0">
              <a:spcBef>
                <a:spcPts val="80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Node.js ortamında çalışır ve geliştiricilere projelerinde kullanabilecekleri birçok hazır paketi (modülü) kolayca arama, yükleme, güncelleme ve kaldırma imkanı sunar.</a:t>
            </a:r>
            <a:endParaRPr sz="1325" b="1">
              <a:solidFill>
                <a:schemeClr val="dk1"/>
              </a:solidFill>
              <a:latin typeface="Century Gothic"/>
              <a:ea typeface="Century Gothic"/>
              <a:cs typeface="Century Gothic"/>
              <a:sym typeface="Century Gothic"/>
            </a:endParaRPr>
          </a:p>
          <a:p>
            <a:pPr marL="254000" lvl="0" indent="-233362" algn="l" rtl="0">
              <a:spcBef>
                <a:spcPts val="800"/>
              </a:spcBef>
              <a:spcAft>
                <a:spcPts val="0"/>
              </a:spcAft>
              <a:buClr>
                <a:schemeClr val="dk1"/>
              </a:buClr>
              <a:buSzPts val="1075"/>
              <a:buFont typeface="Century Gothic"/>
              <a:buChar char="●"/>
            </a:pPr>
            <a:r>
              <a:rPr lang="tr" sz="1325" b="1">
                <a:solidFill>
                  <a:schemeClr val="dk1"/>
                </a:solidFill>
                <a:latin typeface="Century Gothic"/>
                <a:ea typeface="Century Gothic"/>
                <a:cs typeface="Century Gothic"/>
                <a:sym typeface="Century Gothic"/>
              </a:rPr>
              <a:t>N</a:t>
            </a:r>
            <a:r>
              <a:rPr lang="tr" sz="1325" b="1" i="0">
                <a:solidFill>
                  <a:schemeClr val="dk1"/>
                </a:solidFill>
                <a:latin typeface="Century Gothic"/>
                <a:ea typeface="Century Gothic"/>
                <a:cs typeface="Century Gothic"/>
                <a:sym typeface="Century Gothic"/>
              </a:rPr>
              <a:t>pm, JavaScript tabanlı uygulamaların geliştirilmesi sırasında kullanılan kütüphanelerin, araçların ve bağımlılıkların yönetimini sağlar.</a:t>
            </a:r>
            <a:endParaRPr sz="1325" b="1">
              <a:solidFill>
                <a:schemeClr val="dk1"/>
              </a:solidFill>
              <a:latin typeface="Century Gothic"/>
              <a:ea typeface="Century Gothic"/>
              <a:cs typeface="Century Gothic"/>
              <a:sym typeface="Century Gothic"/>
            </a:endParaRPr>
          </a:p>
          <a:p>
            <a:pPr marL="254000" lvl="0" indent="-233362" algn="l" rtl="0">
              <a:spcBef>
                <a:spcPts val="800"/>
              </a:spcBef>
              <a:spcAft>
                <a:spcPts val="0"/>
              </a:spcAft>
              <a:buClr>
                <a:schemeClr val="dk1"/>
              </a:buClr>
              <a:buSzPts val="1075"/>
              <a:buFont typeface="Century Gothic"/>
              <a:buChar char="●"/>
            </a:pPr>
            <a:r>
              <a:rPr lang="tr" sz="1325" b="1">
                <a:solidFill>
                  <a:schemeClr val="dk1"/>
                </a:solidFill>
                <a:latin typeface="Century Gothic"/>
                <a:ea typeface="Century Gothic"/>
                <a:cs typeface="Century Gothic"/>
                <a:sym typeface="Century Gothic"/>
              </a:rPr>
              <a:t>N</a:t>
            </a:r>
            <a:r>
              <a:rPr lang="tr" sz="1325" b="1" i="0">
                <a:solidFill>
                  <a:schemeClr val="dk1"/>
                </a:solidFill>
                <a:latin typeface="Century Gothic"/>
                <a:ea typeface="Century Gothic"/>
                <a:cs typeface="Century Gothic"/>
                <a:sym typeface="Century Gothic"/>
              </a:rPr>
              <a:t>pm, bu bağımlılıkları projeye eklemek, kaldırmak veya güncellemek için komut satırı aracılığıyla kolay bir şekilde kullanılabilir.</a:t>
            </a:r>
            <a:endParaRPr sz="1325" b="1">
              <a:solidFill>
                <a:schemeClr val="dk1"/>
              </a:solidFill>
              <a:latin typeface="Century Gothic"/>
              <a:ea typeface="Century Gothic"/>
              <a:cs typeface="Century Gothic"/>
              <a:sym typeface="Century Gothic"/>
            </a:endParaRPr>
          </a:p>
          <a:p>
            <a:pPr marL="254000" lvl="0" indent="-233362" algn="l" rtl="0">
              <a:spcBef>
                <a:spcPts val="800"/>
              </a:spcBef>
              <a:spcAft>
                <a:spcPts val="0"/>
              </a:spcAft>
              <a:buClr>
                <a:schemeClr val="dk1"/>
              </a:buClr>
              <a:buSzPts val="1075"/>
              <a:buFont typeface="Century Gothic"/>
              <a:buChar char="●"/>
            </a:pPr>
            <a:r>
              <a:rPr lang="tr" sz="1325" b="1">
                <a:solidFill>
                  <a:schemeClr val="dk1"/>
                </a:solidFill>
                <a:latin typeface="Century Gothic"/>
                <a:ea typeface="Century Gothic"/>
                <a:cs typeface="Century Gothic"/>
                <a:sym typeface="Century Gothic"/>
              </a:rPr>
              <a:t>Proje</a:t>
            </a:r>
            <a:r>
              <a:rPr lang="tr" sz="1325" b="1" i="0">
                <a:solidFill>
                  <a:schemeClr val="dk1"/>
                </a:solidFill>
                <a:latin typeface="Century Gothic"/>
                <a:ea typeface="Century Gothic"/>
                <a:cs typeface="Century Gothic"/>
                <a:sym typeface="Century Gothic"/>
              </a:rPr>
              <a:t>, bağımlılıklarını tanımlamak için bir ‘package.json’ dosyası kullanılır.</a:t>
            </a:r>
            <a:endParaRPr sz="1325" b="1">
              <a:solidFill>
                <a:schemeClr val="dk1"/>
              </a:solidFill>
              <a:latin typeface="Century Gothic"/>
              <a:ea typeface="Century Gothic"/>
              <a:cs typeface="Century Gothic"/>
              <a:sym typeface="Century Gothic"/>
            </a:endParaRPr>
          </a:p>
          <a:p>
            <a:pPr marL="254000" lvl="0" indent="-165100" algn="l" rtl="0">
              <a:spcBef>
                <a:spcPts val="800"/>
              </a:spcBef>
              <a:spcAft>
                <a:spcPts val="0"/>
              </a:spcAft>
              <a:buSzPts val="875"/>
              <a:buNone/>
            </a:pPr>
            <a:endParaRPr sz="1325" b="1">
              <a:solidFill>
                <a:schemeClr val="dk1"/>
              </a:solidFill>
              <a:latin typeface="Century Gothic"/>
              <a:ea typeface="Century Gothic"/>
              <a:cs typeface="Century Gothic"/>
              <a:sym typeface="Century Gothic"/>
            </a:endParaRPr>
          </a:p>
        </p:txBody>
      </p:sp>
      <p:sp>
        <p:nvSpPr>
          <p:cNvPr id="228" name="Google Shape;228;p35"/>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9" name="Google Shape;229;p35"/>
          <p:cNvPicPr preferRelativeResize="0"/>
          <p:nvPr/>
        </p:nvPicPr>
        <p:blipFill>
          <a:blip r:embed="rId3">
            <a:alphaModFix/>
          </a:blip>
          <a:stretch>
            <a:fillRect/>
          </a:stretch>
        </p:blipFill>
        <p:spPr>
          <a:xfrm rot="-5400000">
            <a:off x="-709604" y="1534059"/>
            <a:ext cx="3974275" cy="227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6"/>
          <p:cNvPicPr preferRelativeResize="0"/>
          <p:nvPr/>
        </p:nvPicPr>
        <p:blipFill>
          <a:blip r:embed="rId3">
            <a:alphaModFix amt="90000"/>
          </a:blip>
          <a:stretch>
            <a:fillRect/>
          </a:stretch>
        </p:blipFill>
        <p:spPr>
          <a:xfrm>
            <a:off x="0" y="0"/>
            <a:ext cx="9205900" cy="5143500"/>
          </a:xfrm>
          <a:prstGeom prst="rect">
            <a:avLst/>
          </a:prstGeom>
          <a:noFill/>
          <a:ln>
            <a:noFill/>
          </a:ln>
        </p:spPr>
      </p:pic>
      <p:sp>
        <p:nvSpPr>
          <p:cNvPr id="235" name="Google Shape;235;p36"/>
          <p:cNvSpPr txBox="1">
            <a:spLocks noGrp="1"/>
          </p:cNvSpPr>
          <p:nvPr>
            <p:ph type="title"/>
          </p:nvPr>
        </p:nvSpPr>
        <p:spPr>
          <a:xfrm>
            <a:off x="396875" y="301400"/>
            <a:ext cx="7785000" cy="9606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262626"/>
              </a:buClr>
              <a:buSzPts val="2700"/>
              <a:buFont typeface="Century Gothic"/>
              <a:buNone/>
            </a:pPr>
            <a:r>
              <a:rPr lang="tr" sz="3000" b="1" u="sng">
                <a:latin typeface="Century Gothic"/>
                <a:ea typeface="Century Gothic"/>
                <a:cs typeface="Century Gothic"/>
                <a:sym typeface="Century Gothic"/>
              </a:rPr>
              <a:t>Npm kurulumu ve Npm paket kurulumu</a:t>
            </a:r>
            <a:endParaRPr sz="3000" b="1" u="sng">
              <a:latin typeface="Century Gothic"/>
              <a:ea typeface="Century Gothic"/>
              <a:cs typeface="Century Gothic"/>
              <a:sym typeface="Century Gothic"/>
            </a:endParaRPr>
          </a:p>
        </p:txBody>
      </p:sp>
      <p:sp>
        <p:nvSpPr>
          <p:cNvPr id="236" name="Google Shape;236;p36"/>
          <p:cNvSpPr txBox="1">
            <a:spLocks noGrp="1"/>
          </p:cNvSpPr>
          <p:nvPr>
            <p:ph type="body" idx="1"/>
          </p:nvPr>
        </p:nvSpPr>
        <p:spPr>
          <a:xfrm>
            <a:off x="396875" y="988700"/>
            <a:ext cx="8463900" cy="4038600"/>
          </a:xfrm>
          <a:prstGeom prst="rect">
            <a:avLst/>
          </a:prstGeom>
          <a:noFill/>
          <a:ln>
            <a:noFill/>
          </a:ln>
        </p:spPr>
        <p:txBody>
          <a:bodyPr spcFirstLastPara="1" wrap="square" lIns="68575" tIns="34275" rIns="68575" bIns="34275" anchor="t" anchorCtr="0">
            <a:normAutofit fontScale="85000" lnSpcReduction="10000"/>
          </a:bodyPr>
          <a:lstStyle/>
          <a:p>
            <a:pPr marL="254000" lvl="0" indent="-240665" algn="l" rtl="0">
              <a:spcBef>
                <a:spcPts val="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Npm için </a:t>
            </a:r>
            <a:r>
              <a:rPr lang="tr" b="1" dirty="0">
                <a:solidFill>
                  <a:schemeClr val="dk1"/>
                </a:solidFill>
                <a:latin typeface="Century Gothic"/>
                <a:ea typeface="Century Gothic"/>
                <a:cs typeface="Century Gothic"/>
                <a:sym typeface="Century Gothic"/>
              </a:rPr>
              <a:t>N</a:t>
            </a:r>
            <a:r>
              <a:rPr lang="tr" b="1" i="0" dirty="0">
                <a:solidFill>
                  <a:schemeClr val="dk1"/>
                </a:solidFill>
                <a:latin typeface="Century Gothic"/>
                <a:ea typeface="Century Gothic"/>
                <a:cs typeface="Century Gothic"/>
                <a:sym typeface="Century Gothic"/>
              </a:rPr>
              <a:t>odejs kurmanız gerekiyor ve nodejs kurulumu gerçekleşince npm’de otomatik olarak içinde kurulu gelmiş oluyor.</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dirty="0">
                <a:solidFill>
                  <a:schemeClr val="dk1"/>
                </a:solidFill>
                <a:latin typeface="Century Gothic"/>
                <a:ea typeface="Century Gothic"/>
                <a:cs typeface="Century Gothic"/>
                <a:sym typeface="Century Gothic"/>
              </a:rPr>
              <a:t>npm install &lt;paket adı&gt; -g --save-dev</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 install :paket indirme komutu </a:t>
            </a:r>
            <a:br>
              <a:rPr lang="tr" b="1" dirty="0">
                <a:solidFill>
                  <a:schemeClr val="dk1"/>
                </a:solidFill>
                <a:latin typeface="Century Gothic"/>
                <a:ea typeface="Century Gothic"/>
                <a:cs typeface="Century Gothic"/>
                <a:sym typeface="Century Gothic"/>
              </a:rPr>
            </a:br>
            <a:r>
              <a:rPr lang="tr" b="1" i="0" dirty="0">
                <a:solidFill>
                  <a:schemeClr val="dk1"/>
                </a:solidFill>
                <a:latin typeface="Century Gothic"/>
                <a:ea typeface="Century Gothic"/>
                <a:cs typeface="Century Gothic"/>
                <a:sym typeface="Century Gothic"/>
              </a:rPr>
              <a:t>➫ -g : global olarak indirme</a:t>
            </a:r>
            <a:br>
              <a:rPr lang="tr" b="1" dirty="0">
                <a:solidFill>
                  <a:schemeClr val="dk1"/>
                </a:solidFill>
                <a:latin typeface="Century Gothic"/>
                <a:ea typeface="Century Gothic"/>
                <a:cs typeface="Century Gothic"/>
                <a:sym typeface="Century Gothic"/>
              </a:rPr>
            </a:br>
            <a:r>
              <a:rPr lang="tr" b="1" i="0" dirty="0">
                <a:solidFill>
                  <a:schemeClr val="dk1"/>
                </a:solidFill>
                <a:latin typeface="Century Gothic"/>
                <a:ea typeface="Century Gothic"/>
                <a:cs typeface="Century Gothic"/>
                <a:sym typeface="Century Gothic"/>
              </a:rPr>
              <a:t>➫ --save-dev : indirilen paketi package.json dosyasına kaydeder.</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npm install axios -g --save-dev</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Char char="●"/>
            </a:pPr>
            <a:r>
              <a:rPr lang="tr" b="1" i="0" dirty="0">
                <a:solidFill>
                  <a:schemeClr val="dk1"/>
                </a:solidFill>
                <a:latin typeface="Century Gothic"/>
                <a:ea typeface="Century Gothic"/>
                <a:cs typeface="Century Gothic"/>
                <a:sym typeface="Century Gothic"/>
              </a:rPr>
              <a:t>İndirdiğimiz paketler otomatik olarak </a:t>
            </a:r>
            <a:r>
              <a:rPr lang="tr" b="1" i="1" dirty="0">
                <a:solidFill>
                  <a:schemeClr val="dk1"/>
                </a:solidFill>
                <a:latin typeface="Century Gothic"/>
                <a:ea typeface="Century Gothic"/>
                <a:cs typeface="Century Gothic"/>
                <a:sym typeface="Century Gothic"/>
              </a:rPr>
              <a:t>node_modules </a:t>
            </a:r>
            <a:r>
              <a:rPr lang="tr" b="1" i="0" dirty="0">
                <a:solidFill>
                  <a:schemeClr val="dk1"/>
                </a:solidFill>
                <a:latin typeface="Century Gothic"/>
                <a:ea typeface="Century Gothic"/>
                <a:cs typeface="Century Gothic"/>
                <a:sym typeface="Century Gothic"/>
              </a:rPr>
              <a:t>adındaki klasöre kaydoluyor.</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npm uninstall axios</a:t>
            </a:r>
            <a:br>
              <a:rPr lang="tr" b="1" dirty="0">
                <a:solidFill>
                  <a:schemeClr val="dk1"/>
                </a:solidFill>
                <a:latin typeface="Century Gothic"/>
                <a:ea typeface="Century Gothic"/>
                <a:cs typeface="Century Gothic"/>
                <a:sym typeface="Century Gothic"/>
              </a:rPr>
            </a:br>
            <a:r>
              <a:rPr lang="tr" b="1" i="0" dirty="0">
                <a:solidFill>
                  <a:schemeClr val="dk1"/>
                </a:solidFill>
                <a:latin typeface="Century Gothic"/>
                <a:ea typeface="Century Gothic"/>
                <a:cs typeface="Century Gothic"/>
                <a:sym typeface="Century Gothic"/>
              </a:rPr>
              <a:t>➡️ paketi siler.</a:t>
            </a:r>
            <a:endParaRPr b="1" i="0"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npm update axios</a:t>
            </a:r>
            <a:br>
              <a:rPr lang="tr" b="1" dirty="0">
                <a:solidFill>
                  <a:schemeClr val="dk1"/>
                </a:solidFill>
                <a:latin typeface="Century Gothic"/>
                <a:ea typeface="Century Gothic"/>
                <a:cs typeface="Century Gothic"/>
                <a:sym typeface="Century Gothic"/>
              </a:rPr>
            </a:br>
            <a:r>
              <a:rPr lang="tr" b="1" i="0" dirty="0">
                <a:solidFill>
                  <a:schemeClr val="dk1"/>
                </a:solidFill>
                <a:latin typeface="Century Gothic"/>
                <a:ea typeface="Century Gothic"/>
                <a:cs typeface="Century Gothic"/>
                <a:sym typeface="Century Gothic"/>
              </a:rPr>
              <a:t>➡️ paketi günceller.</a:t>
            </a:r>
            <a:endParaRPr b="1" dirty="0">
              <a:solidFill>
                <a:schemeClr val="dk1"/>
              </a:solidFill>
              <a:latin typeface="Century Gothic"/>
              <a:ea typeface="Century Gothic"/>
              <a:cs typeface="Century Gothic"/>
              <a:sym typeface="Century Gothic"/>
            </a:endParaRPr>
          </a:p>
          <a:p>
            <a:pPr marL="254000" lvl="0" indent="-240665" algn="l" rtl="0">
              <a:spcBef>
                <a:spcPts val="800"/>
              </a:spcBef>
              <a:spcAft>
                <a:spcPts val="0"/>
              </a:spcAft>
              <a:buClr>
                <a:schemeClr val="dk1"/>
              </a:buClr>
              <a:buSzPct val="77777"/>
              <a:buFont typeface="Century Gothic"/>
              <a:buChar char="●"/>
            </a:pPr>
            <a:r>
              <a:rPr lang="tr" b="1" dirty="0">
                <a:solidFill>
                  <a:schemeClr val="dk1"/>
                </a:solidFill>
                <a:latin typeface="Century Gothic"/>
                <a:ea typeface="Century Gothic"/>
                <a:cs typeface="Century Gothic"/>
                <a:sym typeface="Century Gothic"/>
              </a:rPr>
              <a:t>Npm install komutu ile package.json içinde bulunan tüm paketleri yükler.</a:t>
            </a:r>
            <a:endParaRPr b="1" dirty="0">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83325" y="0"/>
            <a:ext cx="9227325" cy="5143500"/>
          </a:xfrm>
          <a:prstGeom prst="rect">
            <a:avLst/>
          </a:prstGeom>
          <a:noFill/>
          <a:ln>
            <a:noFill/>
          </a:ln>
        </p:spPr>
      </p:pic>
      <p:sp>
        <p:nvSpPr>
          <p:cNvPr id="242" name="Google Shape;242;p37"/>
          <p:cNvSpPr txBox="1">
            <a:spLocks noGrp="1"/>
          </p:cNvSpPr>
          <p:nvPr>
            <p:ph type="title"/>
          </p:nvPr>
        </p:nvSpPr>
        <p:spPr>
          <a:xfrm>
            <a:off x="2995200" y="265650"/>
            <a:ext cx="3153600" cy="6915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262626"/>
              </a:buClr>
              <a:buSzPts val="2700"/>
              <a:buFont typeface="Century Gothic"/>
              <a:buNone/>
            </a:pPr>
            <a:r>
              <a:rPr lang="tr" sz="3900" b="1">
                <a:latin typeface="Century Gothic"/>
                <a:ea typeface="Century Gothic"/>
                <a:cs typeface="Century Gothic"/>
                <a:sym typeface="Century Gothic"/>
              </a:rPr>
              <a:t>Nvm Nedir ?</a:t>
            </a:r>
            <a:endParaRPr sz="3900" b="1">
              <a:latin typeface="Century Gothic"/>
              <a:ea typeface="Century Gothic"/>
              <a:cs typeface="Century Gothic"/>
              <a:sym typeface="Century Gothic"/>
            </a:endParaRPr>
          </a:p>
        </p:txBody>
      </p:sp>
      <p:sp>
        <p:nvSpPr>
          <p:cNvPr id="243" name="Google Shape;243;p37"/>
          <p:cNvSpPr txBox="1">
            <a:spLocks noGrp="1"/>
          </p:cNvSpPr>
          <p:nvPr>
            <p:ph type="body" idx="1"/>
          </p:nvPr>
        </p:nvSpPr>
        <p:spPr>
          <a:xfrm>
            <a:off x="305975" y="1015825"/>
            <a:ext cx="5744700" cy="3489600"/>
          </a:xfrm>
          <a:prstGeom prst="rect">
            <a:avLst/>
          </a:prstGeom>
          <a:noFill/>
          <a:ln>
            <a:noFill/>
          </a:ln>
        </p:spPr>
        <p:txBody>
          <a:bodyPr spcFirstLastPara="1" wrap="square" lIns="68575" tIns="34275" rIns="68575" bIns="34275" anchor="t" anchorCtr="0">
            <a:normAutofit fontScale="92500" lnSpcReduction="20000"/>
          </a:bodyPr>
          <a:lstStyle/>
          <a:p>
            <a:pPr marL="254000" lvl="0" indent="-247332" algn="l" rtl="0">
              <a:spcBef>
                <a:spcPts val="0"/>
              </a:spcBef>
              <a:spcAft>
                <a:spcPts val="0"/>
              </a:spcAft>
              <a:buClr>
                <a:schemeClr val="dk1"/>
              </a:buClr>
              <a:buSzPct val="77777"/>
              <a:buFont typeface="Century Gothic"/>
              <a:buChar char="●"/>
            </a:pPr>
            <a:r>
              <a:rPr lang="tr" b="1" i="0">
                <a:solidFill>
                  <a:schemeClr val="dk1"/>
                </a:solidFill>
                <a:latin typeface="Century Gothic"/>
                <a:ea typeface="Century Gothic"/>
                <a:cs typeface="Century Gothic"/>
                <a:sym typeface="Century Gothic"/>
              </a:rPr>
              <a:t>NVM — (Node Version Manager), aynı anda birden fazla node sürümüne sahip olmamız ve aralarında hızlıca geçiş yapabilmemizi sağlar.</a:t>
            </a:r>
            <a:endParaRPr b="1">
              <a:solidFill>
                <a:schemeClr val="dk1"/>
              </a:solidFill>
              <a:latin typeface="Century Gothic"/>
              <a:ea typeface="Century Gothic"/>
              <a:cs typeface="Century Gothic"/>
              <a:sym typeface="Century Gothic"/>
            </a:endParaRPr>
          </a:p>
          <a:p>
            <a:pPr marL="254000" lvl="0" indent="-247332" algn="l" rtl="0">
              <a:spcBef>
                <a:spcPts val="800"/>
              </a:spcBef>
              <a:spcAft>
                <a:spcPts val="0"/>
              </a:spcAft>
              <a:buClr>
                <a:schemeClr val="dk1"/>
              </a:buClr>
              <a:buSzPct val="100000"/>
              <a:buFont typeface="Century Gothic"/>
              <a:buChar char="●"/>
            </a:pPr>
            <a:r>
              <a:rPr lang="tr" sz="1400" b="1" i="0" u="none" strike="noStrike" cap="none">
                <a:solidFill>
                  <a:schemeClr val="dk1"/>
                </a:solidFill>
                <a:latin typeface="Century Gothic"/>
                <a:ea typeface="Century Gothic"/>
                <a:cs typeface="Century Gothic"/>
                <a:sym typeface="Century Gothic"/>
              </a:rPr>
              <a:t>NVM ile farklı bir node sürümünü yüklemek için </a:t>
            </a:r>
            <a:r>
              <a:rPr lang="tr" sz="1200" b="1" i="0" u="none" strike="noStrike" cap="none">
                <a:solidFill>
                  <a:schemeClr val="dk1"/>
                </a:solidFill>
                <a:latin typeface="Century Gothic"/>
                <a:ea typeface="Century Gothic"/>
                <a:cs typeface="Century Gothic"/>
                <a:sym typeface="Century Gothic"/>
              </a:rPr>
              <a:t>nvm install &lt;version&gt; </a:t>
            </a:r>
            <a:r>
              <a:rPr lang="tr" sz="1400" b="1" i="0" u="none" strike="noStrike" cap="none">
                <a:solidFill>
                  <a:schemeClr val="dk1"/>
                </a:solidFill>
                <a:latin typeface="Century Gothic"/>
                <a:ea typeface="Century Gothic"/>
                <a:cs typeface="Century Gothic"/>
                <a:sym typeface="Century Gothic"/>
              </a:rPr>
              <a:t>komutunu kullanırız. Kurduğumuz sürüm yüklemeden sonra aktif sürümümüz olmaya başlar.</a:t>
            </a:r>
            <a:r>
              <a:rPr lang="tr" sz="700" b="1" i="0" u="none" strike="noStrike" cap="none">
                <a:solidFill>
                  <a:schemeClr val="dk1"/>
                </a:solidFill>
                <a:latin typeface="Century Gothic"/>
                <a:ea typeface="Century Gothic"/>
                <a:cs typeface="Century Gothic"/>
                <a:sym typeface="Century Gothic"/>
              </a:rPr>
              <a:t> </a:t>
            </a:r>
            <a:endParaRPr sz="1500" b="1" i="0" u="none" strike="noStrike" cap="none">
              <a:solidFill>
                <a:schemeClr val="dk1"/>
              </a:solidFill>
              <a:latin typeface="Century Gothic"/>
              <a:ea typeface="Century Gothic"/>
              <a:cs typeface="Century Gothic"/>
              <a:sym typeface="Century Gothic"/>
            </a:endParaRPr>
          </a:p>
          <a:p>
            <a:pPr marL="254000" lvl="0" indent="-247332" algn="l" rtl="0">
              <a:spcBef>
                <a:spcPts val="800"/>
              </a:spcBef>
              <a:spcAft>
                <a:spcPts val="0"/>
              </a:spcAft>
              <a:buClr>
                <a:schemeClr val="dk1"/>
              </a:buClr>
              <a:buSzPct val="77777"/>
              <a:buFont typeface="Century Gothic"/>
              <a:buChar char="●"/>
            </a:pPr>
            <a:r>
              <a:rPr lang="tr" b="1" i="0">
                <a:solidFill>
                  <a:schemeClr val="dk1"/>
                </a:solidFill>
                <a:latin typeface="Century Gothic"/>
                <a:ea typeface="Century Gothic"/>
                <a:cs typeface="Century Gothic"/>
                <a:sym typeface="Century Gothic"/>
              </a:rPr>
              <a:t>$ nvm install v14.15.3</a:t>
            </a:r>
            <a:endParaRPr b="1">
              <a:solidFill>
                <a:schemeClr val="dk1"/>
              </a:solidFill>
              <a:latin typeface="Century Gothic"/>
              <a:ea typeface="Century Gothic"/>
              <a:cs typeface="Century Gothic"/>
              <a:sym typeface="Century Gothic"/>
            </a:endParaRPr>
          </a:p>
          <a:p>
            <a:pPr marL="254000" lvl="0" indent="-247332" algn="l" rtl="0">
              <a:spcBef>
                <a:spcPts val="800"/>
              </a:spcBef>
              <a:spcAft>
                <a:spcPts val="0"/>
              </a:spcAft>
              <a:buClr>
                <a:schemeClr val="dk1"/>
              </a:buClr>
              <a:buSzPct val="77777"/>
              <a:buFont typeface="Century Gothic"/>
              <a:buChar char="●"/>
            </a:pPr>
            <a:r>
              <a:rPr lang="tr" b="1" i="0">
                <a:solidFill>
                  <a:schemeClr val="dk1"/>
                </a:solidFill>
                <a:latin typeface="Century Gothic"/>
                <a:ea typeface="Century Gothic"/>
                <a:cs typeface="Century Gothic"/>
                <a:sym typeface="Century Gothic"/>
              </a:rPr>
              <a:t>Nvm list komutu ile yüklü versiyonları görüntüleyebiliriz.</a:t>
            </a:r>
            <a:endParaRPr b="1">
              <a:solidFill>
                <a:schemeClr val="dk1"/>
              </a:solidFill>
              <a:latin typeface="Century Gothic"/>
              <a:ea typeface="Century Gothic"/>
              <a:cs typeface="Century Gothic"/>
              <a:sym typeface="Century Gothic"/>
            </a:endParaRPr>
          </a:p>
          <a:p>
            <a:pPr marL="254000" lvl="0" indent="-247332" algn="l" rtl="0">
              <a:spcBef>
                <a:spcPts val="800"/>
              </a:spcBef>
              <a:spcAft>
                <a:spcPts val="0"/>
              </a:spcAft>
              <a:buClr>
                <a:schemeClr val="dk1"/>
              </a:buClr>
              <a:buSzPct val="77777"/>
              <a:buFont typeface="Century Gothic"/>
              <a:buChar char="●"/>
            </a:pPr>
            <a:r>
              <a:rPr lang="tr" b="1">
                <a:solidFill>
                  <a:schemeClr val="dk1"/>
                </a:solidFill>
                <a:latin typeface="Century Gothic"/>
                <a:ea typeface="Century Gothic"/>
                <a:cs typeface="Century Gothic"/>
                <a:sym typeface="Century Gothic"/>
              </a:rPr>
              <a:t>Mevcut sürümler arasında geçiş yapmak için Nvm use &lt;version&gt; kullanırız.</a:t>
            </a:r>
            <a:endParaRPr b="1">
              <a:solidFill>
                <a:schemeClr val="dk1"/>
              </a:solidFill>
              <a:latin typeface="Century Gothic"/>
              <a:ea typeface="Century Gothic"/>
              <a:cs typeface="Century Gothic"/>
              <a:sym typeface="Century Gothic"/>
            </a:endParaRPr>
          </a:p>
          <a:p>
            <a:pPr marL="254000" lvl="0" indent="-247332" algn="l" rtl="0">
              <a:spcBef>
                <a:spcPts val="800"/>
              </a:spcBef>
              <a:spcAft>
                <a:spcPts val="0"/>
              </a:spcAft>
              <a:buClr>
                <a:schemeClr val="dk1"/>
              </a:buClr>
              <a:buSzPct val="77777"/>
              <a:buFont typeface="Century Gothic"/>
              <a:buChar char="●"/>
            </a:pPr>
            <a:r>
              <a:rPr lang="tr" b="1" i="0">
                <a:solidFill>
                  <a:schemeClr val="dk1"/>
                </a:solidFill>
                <a:latin typeface="Century Gothic"/>
                <a:ea typeface="Century Gothic"/>
                <a:cs typeface="Century Gothic"/>
                <a:sym typeface="Century Gothic"/>
              </a:rPr>
              <a:t>nvm use v10.23.0</a:t>
            </a:r>
            <a:endParaRPr b="1">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0320"/>
        </a:solidFill>
        <a:effectLst/>
      </p:bgPr>
    </p:bg>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2106593" y="281430"/>
            <a:ext cx="4930800" cy="9450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rgbClr val="262626"/>
              </a:buClr>
              <a:buSzPts val="2700"/>
              <a:buFont typeface="Century Gothic"/>
              <a:buNone/>
            </a:pPr>
            <a:r>
              <a:rPr lang="tr" sz="3700" b="1">
                <a:latin typeface="Century Gothic"/>
                <a:ea typeface="Century Gothic"/>
                <a:cs typeface="Century Gothic"/>
                <a:sym typeface="Century Gothic"/>
              </a:rPr>
              <a:t>Responsive Tasarım</a:t>
            </a:r>
            <a:endParaRPr sz="3700" b="1">
              <a:latin typeface="Century Gothic"/>
              <a:ea typeface="Century Gothic"/>
              <a:cs typeface="Century Gothic"/>
              <a:sym typeface="Century Gothic"/>
            </a:endParaRPr>
          </a:p>
        </p:txBody>
      </p:sp>
      <p:sp>
        <p:nvSpPr>
          <p:cNvPr id="249" name="Google Shape;249;p38"/>
          <p:cNvSpPr txBox="1">
            <a:spLocks noGrp="1"/>
          </p:cNvSpPr>
          <p:nvPr>
            <p:ph type="body" idx="1"/>
          </p:nvPr>
        </p:nvSpPr>
        <p:spPr>
          <a:xfrm>
            <a:off x="336300" y="1135850"/>
            <a:ext cx="4471200" cy="3645600"/>
          </a:xfrm>
          <a:prstGeom prst="rect">
            <a:avLst/>
          </a:prstGeom>
          <a:noFill/>
          <a:ln>
            <a:noFill/>
          </a:ln>
        </p:spPr>
        <p:txBody>
          <a:bodyPr spcFirstLastPara="1" wrap="square" lIns="68575" tIns="34275" rIns="68575" bIns="34275" anchor="t" anchorCtr="0">
            <a:normAutofit fontScale="85000" lnSpcReduction="20000"/>
          </a:bodyPr>
          <a:lstStyle/>
          <a:p>
            <a:pPr marL="254000" lvl="0" indent="-253365" algn="l" rtl="0">
              <a:lnSpc>
                <a:spcPct val="90000"/>
              </a:lnSpc>
              <a:spcBef>
                <a:spcPts val="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Responsive tasarım, web sitelerin veya uygulamaların farklı cihazlarda ve ekran boyutlarında uygun şekilde görüntülenmesini ve kullanılmasını sağlayan bir tasarım yaklaşımıdır.</a:t>
            </a:r>
            <a:endParaRPr b="1" dirty="0">
              <a:solidFill>
                <a:schemeClr val="dk1"/>
              </a:solidFill>
              <a:latin typeface="Century Gothic"/>
              <a:ea typeface="Century Gothic"/>
              <a:cs typeface="Century Gothic"/>
              <a:sym typeface="Century Gothic"/>
            </a:endParaRPr>
          </a:p>
          <a:p>
            <a:pPr marL="254000" lvl="0" indent="-253365" algn="l" rtl="0">
              <a:lnSpc>
                <a:spcPct val="90000"/>
              </a:lnSpc>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Bir web sitesi veya uygulama responsive olduğunda, içeriği ve düzeni kullanıcının kullandığı cihazın ekran boyutuna dinamik olarak uyum sağlar</a:t>
            </a:r>
            <a:r>
              <a:rPr lang="tr" b="1" dirty="0">
                <a:solidFill>
                  <a:schemeClr val="dk1"/>
                </a:solidFill>
                <a:latin typeface="Century Gothic"/>
                <a:ea typeface="Century Gothic"/>
                <a:cs typeface="Century Gothic"/>
                <a:sym typeface="Century Gothic"/>
              </a:rPr>
              <a:t>.</a:t>
            </a:r>
            <a:endParaRPr b="1" dirty="0">
              <a:solidFill>
                <a:schemeClr val="dk1"/>
              </a:solidFill>
              <a:latin typeface="Century Gothic"/>
              <a:ea typeface="Century Gothic"/>
              <a:cs typeface="Century Gothic"/>
              <a:sym typeface="Century Gothic"/>
            </a:endParaRPr>
          </a:p>
          <a:p>
            <a:pPr marL="254000" lvl="0" indent="-253365" algn="l" rtl="0">
              <a:lnSpc>
                <a:spcPct val="90000"/>
              </a:lnSpc>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Bu, masaüstü bilgisayarlar, dizüstü bilgisayarlar, tabletler ve akıllı telefonlar gibi farklı ekran boyutlarına ve çözünürlüklerine sahip cihazlarda aynı deneyimi sunmayı hedefler.</a:t>
            </a:r>
            <a:endParaRPr b="1" dirty="0">
              <a:solidFill>
                <a:schemeClr val="dk1"/>
              </a:solidFill>
              <a:latin typeface="Century Gothic"/>
              <a:ea typeface="Century Gothic"/>
              <a:cs typeface="Century Gothic"/>
              <a:sym typeface="Century Gothic"/>
            </a:endParaRPr>
          </a:p>
          <a:p>
            <a:pPr marL="254000" lvl="0" indent="-253365" algn="l" rtl="0">
              <a:lnSpc>
                <a:spcPct val="90000"/>
              </a:lnSpc>
              <a:spcBef>
                <a:spcPts val="800"/>
              </a:spcBef>
              <a:spcAft>
                <a:spcPts val="0"/>
              </a:spcAft>
              <a:buClr>
                <a:schemeClr val="dk1"/>
              </a:buClr>
              <a:buSzPct val="77777"/>
              <a:buFont typeface="Century Gothic"/>
              <a:buChar char="●"/>
            </a:pPr>
            <a:r>
              <a:rPr lang="tr" b="1" i="0" dirty="0">
                <a:solidFill>
                  <a:schemeClr val="dk1"/>
                </a:solidFill>
                <a:latin typeface="Century Gothic"/>
                <a:ea typeface="Century Gothic"/>
                <a:cs typeface="Century Gothic"/>
                <a:sym typeface="Century Gothic"/>
              </a:rPr>
              <a:t>Responsive tasarımın temel amacı, kullanıcıların herhangi bir cihazda siteye veya uygulamaya erişirken içeriği rahatlıkla görüntülemesini ve etkileşimde bulunmasını sağlamaktır.</a:t>
            </a:r>
            <a:endParaRPr b="1" dirty="0">
              <a:solidFill>
                <a:schemeClr val="dk1"/>
              </a:solidFill>
              <a:latin typeface="Century Gothic"/>
              <a:ea typeface="Century Gothic"/>
              <a:cs typeface="Century Gothic"/>
              <a:sym typeface="Century Gothic"/>
            </a:endParaRPr>
          </a:p>
        </p:txBody>
      </p:sp>
      <p:pic>
        <p:nvPicPr>
          <p:cNvPr id="250" name="Google Shape;250;p38" descr="ekran görüntüsü, dikdörtgen, tasarım içeren bir resim&#10;&#10;Açıklama otomatik olarak oluşturuldu"/>
          <p:cNvPicPr preferRelativeResize="0"/>
          <p:nvPr/>
        </p:nvPicPr>
        <p:blipFill rotWithShape="1">
          <a:blip r:embed="rId3">
            <a:alphaModFix/>
          </a:blip>
          <a:srcRect/>
          <a:stretch/>
        </p:blipFill>
        <p:spPr>
          <a:xfrm>
            <a:off x="4807498" y="1473922"/>
            <a:ext cx="4286250" cy="2571750"/>
          </a:xfrm>
          <a:prstGeom prst="rect">
            <a:avLst/>
          </a:prstGeom>
          <a:noFill/>
          <a:ln>
            <a:noFill/>
          </a:ln>
          <a:effectLst>
            <a:outerShdw blurRad="342900" dist="19050" dir="5400000" algn="bl" rotWithShape="0">
              <a:schemeClr val="dk1">
                <a:alpha val="70000"/>
              </a:schemeClr>
            </a:outerShdw>
          </a:effectLst>
        </p:spPr>
      </p:pic>
      <p:sp>
        <p:nvSpPr>
          <p:cNvPr id="251" name="Google Shape;251;p38"/>
          <p:cNvSpPr/>
          <p:nvPr/>
        </p:nvSpPr>
        <p:spPr>
          <a:xfrm>
            <a:off x="0" y="525000"/>
            <a:ext cx="1226400" cy="488400"/>
          </a:xfrm>
          <a:prstGeom prst="rect">
            <a:avLst/>
          </a:prstGeom>
          <a:solidFill>
            <a:srgbClr val="040320"/>
          </a:solidFill>
          <a:ln w="9525" cap="flat" cmpd="sng">
            <a:solidFill>
              <a:srgbClr val="04032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body" idx="1"/>
          </p:nvPr>
        </p:nvSpPr>
        <p:spPr>
          <a:xfrm>
            <a:off x="4287575" y="288900"/>
            <a:ext cx="4785000" cy="4645200"/>
          </a:xfrm>
          <a:prstGeom prst="rect">
            <a:avLst/>
          </a:prstGeom>
          <a:noFill/>
          <a:ln>
            <a:noFill/>
          </a:ln>
        </p:spPr>
        <p:txBody>
          <a:bodyPr spcFirstLastPara="1" wrap="square" lIns="68575" tIns="34275" rIns="68575" bIns="34275" anchor="t" anchorCtr="0">
            <a:noAutofit/>
          </a:bodyPr>
          <a:lstStyle/>
          <a:p>
            <a:pPr marL="254000" lvl="0" indent="-233362" algn="l" rtl="0">
              <a:lnSpc>
                <a:spcPct val="95000"/>
              </a:lnSpc>
              <a:spcBef>
                <a:spcPts val="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Tarayıcılar (Chrome, Firefox, Safari, vb.) genellikle geliştirici araçları sunar. Bu araçlar, HTML, CSS ve JavaScript'i incelemek, kodu hata ayıklamak, stil özelliklerini gözden geçirmek ve ağ isteklerini denetlemek için kullanılır. Bu araçlar genellikle "F12" tuşuyla açılır.</a:t>
            </a:r>
            <a:endParaRPr sz="1325" b="1">
              <a:solidFill>
                <a:schemeClr val="dk1"/>
              </a:solidFill>
              <a:latin typeface="Century Gothic"/>
              <a:ea typeface="Century Gothic"/>
              <a:cs typeface="Century Gothic"/>
              <a:sym typeface="Century Gothic"/>
            </a:endParaRPr>
          </a:p>
          <a:p>
            <a:pPr marL="254000" lvl="0" indent="-233362" algn="l" rtl="0">
              <a:lnSpc>
                <a:spcPct val="95000"/>
              </a:lnSpc>
              <a:spcBef>
                <a:spcPts val="80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Geliştirme sırasında JavaScript veya diğer kodlama hatalarını tespit etmek için tarayıcıların sağladığı hata ayıklama araçlarından yararlanılır. Hata ayıklama, hata mesajlarını ve konsol çıktılarını inceleyerek hataları bulmaya ve düzeltmeye yardımcı olur.</a:t>
            </a:r>
            <a:endParaRPr sz="1325" b="1">
              <a:solidFill>
                <a:schemeClr val="dk1"/>
              </a:solidFill>
              <a:latin typeface="Century Gothic"/>
              <a:ea typeface="Century Gothic"/>
              <a:cs typeface="Century Gothic"/>
              <a:sym typeface="Century Gothic"/>
            </a:endParaRPr>
          </a:p>
          <a:p>
            <a:pPr marL="254000" lvl="0" indent="-233362" algn="l" rtl="0">
              <a:lnSpc>
                <a:spcPct val="95000"/>
              </a:lnSpc>
              <a:spcBef>
                <a:spcPts val="80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Farklı ekran boyutları ve cihazlarda web sitelerinin nasıl göründüğünü kontrol etmek için responsive design test araçları kullanılır. Bu, sitenin mobil cihazlarda, tabletlerde ve masaüstü bilgisayarlarda nasıl göründüğünü değerlendirmek için faydalıdır.</a:t>
            </a:r>
            <a:endParaRPr sz="1325" b="1">
              <a:solidFill>
                <a:schemeClr val="dk1"/>
              </a:solidFill>
              <a:latin typeface="Century Gothic"/>
              <a:ea typeface="Century Gothic"/>
              <a:cs typeface="Century Gothic"/>
              <a:sym typeface="Century Gothic"/>
            </a:endParaRPr>
          </a:p>
          <a:p>
            <a:pPr marL="254000" lvl="0" indent="-233362" algn="l" rtl="0">
              <a:lnSpc>
                <a:spcPct val="95000"/>
              </a:lnSpc>
              <a:spcBef>
                <a:spcPts val="800"/>
              </a:spcBef>
              <a:spcAft>
                <a:spcPts val="0"/>
              </a:spcAft>
              <a:buClr>
                <a:schemeClr val="dk1"/>
              </a:buClr>
              <a:buSzPts val="1075"/>
              <a:buFont typeface="Century Gothic"/>
              <a:buChar char="●"/>
            </a:pPr>
            <a:r>
              <a:rPr lang="tr" sz="1325" b="1" i="0">
                <a:solidFill>
                  <a:schemeClr val="dk1"/>
                </a:solidFill>
                <a:latin typeface="Century Gothic"/>
                <a:ea typeface="Century Gothic"/>
                <a:cs typeface="Century Gothic"/>
                <a:sym typeface="Century Gothic"/>
              </a:rPr>
              <a:t>Kullanıcıların web sitesi veya uygulamayla ilgili geri bildirimleri önemlidir. Kullanıcıların rapor ettiği hataları veya yaşadıkları sorunları dikkate almak ve bu geri bildirimlere göre sorunları tespit etmek ve çözmek önemlidir.</a:t>
            </a:r>
            <a:endParaRPr sz="1325" b="1">
              <a:solidFill>
                <a:schemeClr val="dk1"/>
              </a:solidFill>
              <a:latin typeface="Century Gothic"/>
              <a:ea typeface="Century Gothic"/>
              <a:cs typeface="Century Gothic"/>
              <a:sym typeface="Century Gothic"/>
            </a:endParaRPr>
          </a:p>
        </p:txBody>
      </p:sp>
      <p:sp>
        <p:nvSpPr>
          <p:cNvPr id="257" name="Google Shape;257;p39"/>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p39"/>
          <p:cNvSpPr txBox="1">
            <a:spLocks noGrp="1"/>
          </p:cNvSpPr>
          <p:nvPr>
            <p:ph type="title"/>
          </p:nvPr>
        </p:nvSpPr>
        <p:spPr>
          <a:xfrm>
            <a:off x="439775" y="407975"/>
            <a:ext cx="3332100" cy="9606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262626"/>
              </a:buClr>
              <a:buSzPts val="2700"/>
              <a:buFont typeface="Century Gothic"/>
              <a:buNone/>
            </a:pPr>
            <a:r>
              <a:rPr lang="tr" sz="3000" b="1">
                <a:latin typeface="Century Gothic"/>
                <a:ea typeface="Century Gothic"/>
                <a:cs typeface="Century Gothic"/>
                <a:sym typeface="Century Gothic"/>
              </a:rPr>
              <a:t>Bug Tespiti ve Çözümü</a:t>
            </a:r>
            <a:endParaRPr sz="3000" b="1">
              <a:latin typeface="Century Gothic"/>
              <a:ea typeface="Century Gothic"/>
              <a:cs typeface="Century Gothic"/>
              <a:sym typeface="Century Gothic"/>
            </a:endParaRPr>
          </a:p>
        </p:txBody>
      </p:sp>
      <p:pic>
        <p:nvPicPr>
          <p:cNvPr id="259" name="Google Shape;259;p39"/>
          <p:cNvPicPr preferRelativeResize="0"/>
          <p:nvPr/>
        </p:nvPicPr>
        <p:blipFill>
          <a:blip r:embed="rId3">
            <a:alphaModFix/>
          </a:blip>
          <a:stretch>
            <a:fillRect/>
          </a:stretch>
        </p:blipFill>
        <p:spPr>
          <a:xfrm>
            <a:off x="295325" y="1862125"/>
            <a:ext cx="3850476" cy="3281100"/>
          </a:xfrm>
          <a:prstGeom prst="rect">
            <a:avLst/>
          </a:prstGeom>
          <a:noFill/>
          <a:ln>
            <a:noFill/>
          </a:ln>
        </p:spPr>
      </p:pic>
      <p:sp>
        <p:nvSpPr>
          <p:cNvPr id="260" name="Google Shape;260;p39"/>
          <p:cNvSpPr txBox="1"/>
          <p:nvPr/>
        </p:nvSpPr>
        <p:spPr>
          <a:xfrm>
            <a:off x="439775" y="1933575"/>
            <a:ext cx="22860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dk1"/>
                </a:solidFill>
                <a:latin typeface="Courier New"/>
                <a:ea typeface="Courier New"/>
                <a:cs typeface="Courier New"/>
                <a:sym typeface="Courier New"/>
              </a:rPr>
              <a:t>Me debugging</a:t>
            </a:r>
            <a:endParaRPr sz="1800">
              <a:solidFill>
                <a:schemeClr val="dk1"/>
              </a:solidFill>
              <a:latin typeface="Courier New"/>
              <a:ea typeface="Courier New"/>
              <a:cs typeface="Courier New"/>
              <a:sym typeface="Courier New"/>
            </a:endParaRPr>
          </a:p>
        </p:txBody>
      </p:sp>
      <p:sp>
        <p:nvSpPr>
          <p:cNvPr id="261" name="Google Shape;261;p39"/>
          <p:cNvSpPr txBox="1"/>
          <p:nvPr/>
        </p:nvSpPr>
        <p:spPr>
          <a:xfrm>
            <a:off x="2725775" y="2028825"/>
            <a:ext cx="1416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dk1"/>
                </a:solidFill>
                <a:latin typeface="Courier New"/>
                <a:ea typeface="Courier New"/>
                <a:cs typeface="Courier New"/>
                <a:sym typeface="Courier New"/>
              </a:rPr>
              <a:t>The bug</a:t>
            </a:r>
            <a:endParaRPr sz="1800">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30407"/>
        </a:solidFill>
        <a:effectLst/>
      </p:bgPr>
    </p:bg>
    <p:spTree>
      <p:nvGrpSpPr>
        <p:cNvPr id="1" name="Shape 265"/>
        <p:cNvGrpSpPr/>
        <p:nvPr/>
      </p:nvGrpSpPr>
      <p:grpSpPr>
        <a:xfrm>
          <a:off x="0" y="0"/>
          <a:ext cx="0" cy="0"/>
          <a:chOff x="0" y="0"/>
          <a:chExt cx="0" cy="0"/>
        </a:xfrm>
      </p:grpSpPr>
      <p:sp>
        <p:nvSpPr>
          <p:cNvPr id="266" name="Google Shape;266;p40"/>
          <p:cNvSpPr/>
          <p:nvPr/>
        </p:nvSpPr>
        <p:spPr>
          <a:xfrm>
            <a:off x="0" y="525000"/>
            <a:ext cx="1226400" cy="488400"/>
          </a:xfrm>
          <a:prstGeom prst="rect">
            <a:avLst/>
          </a:prstGeom>
          <a:solidFill>
            <a:srgbClr val="041F28"/>
          </a:solidFill>
          <a:ln w="9525" cap="flat" cmpd="sng">
            <a:solidFill>
              <a:srgbClr val="041F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7" name="Google Shape;267;p40"/>
          <p:cNvPicPr preferRelativeResize="0"/>
          <p:nvPr/>
        </p:nvPicPr>
        <p:blipFill rotWithShape="1">
          <a:blip r:embed="rId3">
            <a:alphaModFix amt="90000"/>
          </a:blip>
          <a:srcRect t="5660" r="-1245" b="17528"/>
          <a:stretch/>
        </p:blipFill>
        <p:spPr>
          <a:xfrm>
            <a:off x="0" y="0"/>
            <a:ext cx="6501925" cy="4397449"/>
          </a:xfrm>
          <a:prstGeom prst="rect">
            <a:avLst/>
          </a:prstGeom>
          <a:noFill/>
          <a:ln>
            <a:noFill/>
          </a:ln>
          <a:effectLst>
            <a:reflection stA="70000" endPos="10000" dist="38100" dir="5400000" fadeDir="5400012" sy="-100000" algn="bl" rotWithShape="0"/>
          </a:effectLst>
        </p:spPr>
      </p:pic>
      <p:sp>
        <p:nvSpPr>
          <p:cNvPr id="268" name="Google Shape;268;p40"/>
          <p:cNvSpPr/>
          <p:nvPr/>
        </p:nvSpPr>
        <p:spPr>
          <a:xfrm rot="10800000">
            <a:off x="5155500" y="2024100"/>
            <a:ext cx="3988500" cy="1095300"/>
          </a:xfrm>
          <a:prstGeom prst="homePlate">
            <a:avLst>
              <a:gd name="adj" fmla="val 50000"/>
            </a:avLst>
          </a:prstGeom>
          <a:solidFill>
            <a:srgbClr val="2051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40"/>
          <p:cNvSpPr txBox="1"/>
          <p:nvPr/>
        </p:nvSpPr>
        <p:spPr>
          <a:xfrm>
            <a:off x="3931450" y="786950"/>
            <a:ext cx="4869600" cy="952500"/>
          </a:xfrm>
          <a:prstGeom prst="rect">
            <a:avLst/>
          </a:prstGeom>
          <a:noFill/>
          <a:ln>
            <a:noFill/>
          </a:ln>
          <a:effectLst>
            <a:outerShdw blurRad="342900" dist="114300" dir="7800000" algn="bl" rotWithShape="0">
              <a:schemeClr val="dk1">
                <a:alpha val="70000"/>
              </a:schemeClr>
            </a:outerShdw>
          </a:effectLst>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FEFFFF"/>
              </a:buClr>
              <a:buSzPts val="1900"/>
              <a:buFont typeface="Century Gothic"/>
              <a:buNone/>
            </a:pPr>
            <a:r>
              <a:rPr lang="tr" sz="2700" b="1" i="1">
                <a:solidFill>
                  <a:srgbClr val="FEFFFF"/>
                </a:solidFill>
                <a:latin typeface="Century Gothic"/>
                <a:ea typeface="Century Gothic"/>
                <a:cs typeface="Century Gothic"/>
                <a:sym typeface="Century Gothic"/>
              </a:rPr>
              <a:t>Dinlediğiniz İçin Teşekkürler</a:t>
            </a:r>
            <a:endParaRPr sz="2600" b="1" i="1">
              <a:solidFill>
                <a:schemeClr val="lt2"/>
              </a:solidFill>
              <a:latin typeface="Century Gothic"/>
              <a:ea typeface="Century Gothic"/>
              <a:cs typeface="Century Gothic"/>
              <a:sym typeface="Century Gothic"/>
            </a:endParaRPr>
          </a:p>
        </p:txBody>
      </p:sp>
      <p:sp>
        <p:nvSpPr>
          <p:cNvPr id="270" name="Google Shape;270;p40"/>
          <p:cNvSpPr txBox="1"/>
          <p:nvPr/>
        </p:nvSpPr>
        <p:spPr>
          <a:xfrm>
            <a:off x="5300650" y="3742550"/>
            <a:ext cx="3500400" cy="369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FEFFFF"/>
              </a:buClr>
              <a:buSzPts val="1900"/>
              <a:buFont typeface="Century Gothic"/>
              <a:buNone/>
            </a:pPr>
            <a:r>
              <a:rPr lang="tr" sz="1900" i="1">
                <a:solidFill>
                  <a:srgbClr val="FEFFFF"/>
                </a:solidFill>
              </a:rPr>
              <a:t>tarik.degirmenci@bg-tek.net</a:t>
            </a:r>
            <a:endParaRPr sz="1800" i="1">
              <a:solidFill>
                <a:schemeClr val="lt2"/>
              </a:solidFill>
            </a:endParaRPr>
          </a:p>
        </p:txBody>
      </p:sp>
      <p:sp>
        <p:nvSpPr>
          <p:cNvPr id="272" name="Google Shape;272;p40"/>
          <p:cNvSpPr txBox="1"/>
          <p:nvPr/>
        </p:nvSpPr>
        <p:spPr>
          <a:xfrm>
            <a:off x="5806650" y="2226600"/>
            <a:ext cx="32148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2400" b="1" i="1">
                <a:solidFill>
                  <a:schemeClr val="dk1"/>
                </a:solidFill>
                <a:latin typeface="Century Gothic"/>
                <a:ea typeface="Century Gothic"/>
                <a:cs typeface="Century Gothic"/>
                <a:sym typeface="Century Gothic"/>
              </a:rPr>
              <a:t>Tarık S. DEĞİRMENCİ</a:t>
            </a:r>
            <a:endParaRPr sz="2400" b="1" i="1">
              <a:solidFill>
                <a:schemeClr val="dk1"/>
              </a:solidFill>
              <a:latin typeface="Century Gothic"/>
              <a:ea typeface="Century Gothic"/>
              <a:cs typeface="Century Gothic"/>
              <a:sym typeface="Century Gothic"/>
            </a:endParaRPr>
          </a:p>
        </p:txBody>
      </p:sp>
      <p:sp>
        <p:nvSpPr>
          <p:cNvPr id="273" name="Google Shape;273;p40"/>
          <p:cNvSpPr txBox="1"/>
          <p:nvPr/>
        </p:nvSpPr>
        <p:spPr>
          <a:xfrm>
            <a:off x="6574450" y="2598050"/>
            <a:ext cx="2226600" cy="28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 sz="1500">
                <a:solidFill>
                  <a:schemeClr val="dk1"/>
                </a:solidFill>
                <a:latin typeface="Century Gothic"/>
                <a:ea typeface="Century Gothic"/>
                <a:cs typeface="Century Gothic"/>
                <a:sym typeface="Century Gothic"/>
              </a:rPr>
              <a:t>Front-End Developer</a:t>
            </a:r>
            <a:endParaRPr sz="150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1000"/>
                                        <p:tgtEl>
                                          <p:spTgt spid="270"/>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10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2"/>
                                        </p:tgtEl>
                                        <p:attrNameLst>
                                          <p:attrName>style.visibility</p:attrName>
                                        </p:attrNameLst>
                                      </p:cBhvr>
                                      <p:to>
                                        <p:strVal val="visible"/>
                                      </p:to>
                                    </p:set>
                                    <p:animEffect transition="in" filter="fade">
                                      <p:cBhvr>
                                        <p:cTn id="16" dur="1000"/>
                                        <p:tgtEl>
                                          <p:spTgt spid="272"/>
                                        </p:tgtEl>
                                      </p:cBhvr>
                                    </p:animEffect>
                                  </p:childTnLst>
                                </p:cTn>
                              </p:par>
                              <p:par>
                                <p:cTn id="17" presetID="2" presetClass="entr" presetSubtype="2" fill="hold" nodeType="withEffect">
                                  <p:stCondLst>
                                    <p:cond delay="0"/>
                                  </p:stCondLst>
                                  <p:childTnLst>
                                    <p:set>
                                      <p:cBhvr>
                                        <p:cTn id="18" dur="1" fill="hold">
                                          <p:stCondLst>
                                            <p:cond delay="0"/>
                                          </p:stCondLst>
                                        </p:cTn>
                                        <p:tgtEl>
                                          <p:spTgt spid="268"/>
                                        </p:tgtEl>
                                        <p:attrNameLst>
                                          <p:attrName>style.visibility</p:attrName>
                                        </p:attrNameLst>
                                      </p:cBhvr>
                                      <p:to>
                                        <p:strVal val="visible"/>
                                      </p:to>
                                    </p:set>
                                    <p:anim calcmode="lin" valueType="num">
                                      <p:cBhvr additive="base">
                                        <p:cTn id="19" dur="1000"/>
                                        <p:tgtEl>
                                          <p:spTgt spid="2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71425" y="-489825"/>
            <a:ext cx="10624549" cy="6123150"/>
          </a:xfrm>
          <a:prstGeom prst="rect">
            <a:avLst/>
          </a:prstGeom>
          <a:noFill/>
          <a:ln>
            <a:noFill/>
          </a:ln>
          <a:effectLst>
            <a:outerShdw blurRad="57150" dist="19050" dir="5400000" algn="bl" rotWithShape="0">
              <a:srgbClr val="000000">
                <a:alpha val="50000"/>
              </a:srgbClr>
            </a:outerShdw>
          </a:effectLst>
        </p:spPr>
      </p:pic>
      <p:sp>
        <p:nvSpPr>
          <p:cNvPr id="85" name="Google Shape;85;p17"/>
          <p:cNvSpPr txBox="1"/>
          <p:nvPr/>
        </p:nvSpPr>
        <p:spPr>
          <a:xfrm>
            <a:off x="279500" y="1458900"/>
            <a:ext cx="4063200" cy="2225700"/>
          </a:xfrm>
          <a:prstGeom prst="rect">
            <a:avLst/>
          </a:prstGeom>
          <a:noFill/>
          <a:ln>
            <a:noFill/>
          </a:ln>
          <a:effectLst>
            <a:outerShdw blurRad="200025" dist="114300" dir="5400000" algn="bl" rotWithShape="0">
              <a:srgbClr val="FE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tr" sz="6300" b="1">
                <a:solidFill>
                  <a:srgbClr val="86EDFF"/>
                </a:solidFill>
                <a:latin typeface="Century Gothic"/>
                <a:ea typeface="Century Gothic"/>
                <a:cs typeface="Century Gothic"/>
                <a:sym typeface="Century Gothic"/>
              </a:rPr>
              <a:t>Front-End </a:t>
            </a:r>
            <a:endParaRPr sz="6300" b="1">
              <a:solidFill>
                <a:srgbClr val="86EDFF"/>
              </a:solidFill>
              <a:latin typeface="Century Gothic"/>
              <a:ea typeface="Century Gothic"/>
              <a:cs typeface="Century Gothic"/>
              <a:sym typeface="Century Gothic"/>
            </a:endParaRPr>
          </a:p>
          <a:p>
            <a:pPr marL="0" lvl="0" indent="0" algn="l" rtl="0">
              <a:spcBef>
                <a:spcPts val="0"/>
              </a:spcBef>
              <a:spcAft>
                <a:spcPts val="0"/>
              </a:spcAft>
              <a:buNone/>
            </a:pPr>
            <a:r>
              <a:rPr lang="tr" sz="6300" b="1">
                <a:solidFill>
                  <a:srgbClr val="86EDFF"/>
                </a:solidFill>
                <a:latin typeface="Century Gothic"/>
                <a:ea typeface="Century Gothic"/>
                <a:cs typeface="Century Gothic"/>
                <a:sym typeface="Century Gothic"/>
              </a:rPr>
              <a:t>Nedir?</a:t>
            </a:r>
            <a:endParaRPr sz="6600" b="1">
              <a:solidFill>
                <a:srgbClr val="86EDFF"/>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4572000" y="445300"/>
            <a:ext cx="4116650" cy="4116650"/>
          </a:xfrm>
          <a:prstGeom prst="rect">
            <a:avLst/>
          </a:prstGeom>
          <a:noFill/>
          <a:ln>
            <a:noFill/>
          </a:ln>
        </p:spPr>
      </p:pic>
      <p:sp>
        <p:nvSpPr>
          <p:cNvPr id="91" name="Google Shape;91;p18"/>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8"/>
          <p:cNvSpPr txBox="1">
            <a:spLocks noGrp="1"/>
          </p:cNvSpPr>
          <p:nvPr>
            <p:ph type="body" idx="1"/>
          </p:nvPr>
        </p:nvSpPr>
        <p:spPr>
          <a:xfrm>
            <a:off x="770100" y="581550"/>
            <a:ext cx="3673200" cy="39804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Türkçe karşılığı ‘Önyüz ’demektir.</a:t>
            </a:r>
            <a:endParaRPr sz="1900">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Kullanıcının bir internet sayfasında veya bir uygulamada gördüğü ve doğrudan etkileşimde bulunduğu kısımdır.</a:t>
            </a:r>
            <a:endParaRPr sz="1900">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Bir web uygulamasının ‘istemci tarafı’ olarak da adlandırılır.</a:t>
            </a:r>
            <a:endParaRPr sz="1900">
              <a:solidFill>
                <a:schemeClr val="dk1"/>
              </a:solidFill>
              <a:latin typeface="Century Gothic"/>
              <a:ea typeface="Century Gothic"/>
              <a:cs typeface="Century Gothic"/>
              <a:sym typeface="Century Gothic"/>
            </a:endParaRPr>
          </a:p>
          <a:p>
            <a:pPr marL="254000" lvl="0" indent="-254000" algn="l" rtl="0">
              <a:spcBef>
                <a:spcPts val="80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Yapılma aşamasındaki bir web sitesinin ön yüzünü HTML,CSS ve JavaScript gibi teknolojileri kullanarak web sitesinin görsel tarafını oluşturan kişilere ise Frontend Developer denir.</a:t>
            </a:r>
            <a:endParaRPr sz="190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animEffect transition="in" filter="fade">
                                      <p:cBhvr>
                                        <p:cTn id="9"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286000" y="356105"/>
            <a:ext cx="4572000" cy="6573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262626"/>
              </a:buClr>
              <a:buSzPts val="2700"/>
              <a:buFont typeface="Century Gothic"/>
              <a:buNone/>
            </a:pPr>
            <a:r>
              <a:rPr lang="tr" sz="3300" b="1">
                <a:latin typeface="Century Gothic"/>
                <a:ea typeface="Century Gothic"/>
                <a:cs typeface="Century Gothic"/>
                <a:sym typeface="Century Gothic"/>
              </a:rPr>
              <a:t>Frontend Teknolojileri</a:t>
            </a:r>
            <a:endParaRPr sz="3300" b="1">
              <a:latin typeface="Century Gothic"/>
              <a:ea typeface="Century Gothic"/>
              <a:cs typeface="Century Gothic"/>
              <a:sym typeface="Century Gothic"/>
            </a:endParaRPr>
          </a:p>
        </p:txBody>
      </p:sp>
      <p:sp>
        <p:nvSpPr>
          <p:cNvPr id="98" name="Google Shape;98;p19"/>
          <p:cNvSpPr txBox="1">
            <a:spLocks noGrp="1"/>
          </p:cNvSpPr>
          <p:nvPr>
            <p:ph type="body" idx="1"/>
          </p:nvPr>
        </p:nvSpPr>
        <p:spPr>
          <a:xfrm>
            <a:off x="4214800" y="1838325"/>
            <a:ext cx="4572000" cy="2178900"/>
          </a:xfrm>
          <a:prstGeom prst="rect">
            <a:avLst/>
          </a:prstGeom>
          <a:noFill/>
          <a:ln>
            <a:noFill/>
          </a:ln>
        </p:spPr>
        <p:txBody>
          <a:bodyPr spcFirstLastPara="1" wrap="square" lIns="68575" tIns="34275" rIns="68575" bIns="34275" anchor="t" anchorCtr="0">
            <a:normAutofit/>
          </a:bodyPr>
          <a:lstStyle/>
          <a:p>
            <a:pPr marL="254000" lvl="0" indent="-266700" algn="l" rtl="0">
              <a:spcBef>
                <a:spcPts val="0"/>
              </a:spcBef>
              <a:spcAft>
                <a:spcPts val="0"/>
              </a:spcAft>
              <a:buClr>
                <a:schemeClr val="dk1"/>
              </a:buClr>
              <a:buSzPts val="1600"/>
              <a:buFont typeface="Century Gothic"/>
              <a:buChar char="●"/>
            </a:pPr>
            <a:r>
              <a:rPr lang="tr" sz="2000" dirty="0">
                <a:solidFill>
                  <a:schemeClr val="dk1"/>
                </a:solidFill>
                <a:latin typeface="Century Gothic"/>
                <a:ea typeface="Century Gothic"/>
                <a:cs typeface="Century Gothic"/>
                <a:sym typeface="Century Gothic"/>
              </a:rPr>
              <a:t>Temel de HTML,CSS ve JavaScript kullanılır.</a:t>
            </a:r>
            <a:endParaRPr sz="2000" dirty="0">
              <a:solidFill>
                <a:schemeClr val="dk1"/>
              </a:solidFill>
              <a:latin typeface="Century Gothic"/>
              <a:ea typeface="Century Gothic"/>
              <a:cs typeface="Century Gothic"/>
              <a:sym typeface="Century Gothic"/>
            </a:endParaRPr>
          </a:p>
          <a:p>
            <a:pPr marL="254000" lvl="0" indent="-266700" algn="l" rtl="0">
              <a:spcBef>
                <a:spcPts val="800"/>
              </a:spcBef>
              <a:spcAft>
                <a:spcPts val="0"/>
              </a:spcAft>
              <a:buClr>
                <a:schemeClr val="dk1"/>
              </a:buClr>
              <a:buSzPts val="1600"/>
              <a:buFont typeface="Century Gothic"/>
              <a:buChar char="●"/>
            </a:pPr>
            <a:r>
              <a:rPr lang="tr" sz="2000" dirty="0">
                <a:solidFill>
                  <a:schemeClr val="dk1"/>
                </a:solidFill>
                <a:latin typeface="Century Gothic"/>
                <a:ea typeface="Century Gothic"/>
                <a:cs typeface="Century Gothic"/>
                <a:sym typeface="Century Gothic"/>
              </a:rPr>
              <a:t>Bu üç teknoloji ile birlikte React,Angular ve Vue gibi çeşitli frameworkler de kullanılır.</a:t>
            </a:r>
            <a:endParaRPr sz="2000" dirty="0">
              <a:solidFill>
                <a:schemeClr val="dk1"/>
              </a:solidFill>
              <a:latin typeface="Century Gothic"/>
              <a:ea typeface="Century Gothic"/>
              <a:cs typeface="Century Gothic"/>
              <a:sym typeface="Century Gothic"/>
            </a:endParaRPr>
          </a:p>
        </p:txBody>
      </p:sp>
      <p:pic>
        <p:nvPicPr>
          <p:cNvPr id="99" name="Google Shape;99;p19"/>
          <p:cNvPicPr preferRelativeResize="0"/>
          <p:nvPr/>
        </p:nvPicPr>
        <p:blipFill>
          <a:blip r:embed="rId3">
            <a:alphaModFix/>
          </a:blip>
          <a:stretch>
            <a:fillRect/>
          </a:stretch>
        </p:blipFill>
        <p:spPr>
          <a:xfrm>
            <a:off x="116700" y="525000"/>
            <a:ext cx="4279100" cy="4279100"/>
          </a:xfrm>
          <a:prstGeom prst="rect">
            <a:avLst/>
          </a:prstGeom>
          <a:noFill/>
          <a:ln>
            <a:noFill/>
          </a:ln>
          <a:effectLst>
            <a:outerShdw blurRad="142875" dist="19050" dir="6000000" algn="bl" rotWithShape="0">
              <a:srgbClr val="FEFFFF">
                <a:alpha val="66000"/>
              </a:srgbClr>
            </a:outerShdw>
          </a:effectLst>
        </p:spPr>
      </p:pic>
      <p:sp>
        <p:nvSpPr>
          <p:cNvPr id="100" name="Google Shape;100;p19"/>
          <p:cNvSpPr/>
          <p:nvPr/>
        </p:nvSpPr>
        <p:spPr>
          <a:xfrm>
            <a:off x="0" y="525000"/>
            <a:ext cx="1226400" cy="488400"/>
          </a:xfrm>
          <a:prstGeom prst="rect">
            <a:avLst/>
          </a:prstGeom>
          <a:solidFill>
            <a:srgbClr val="21212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809"/>
        </a:solid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2286000" y="192875"/>
            <a:ext cx="4572000" cy="6507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Clr>
                <a:srgbClr val="262626"/>
              </a:buClr>
              <a:buSzPts val="2700"/>
              <a:buFont typeface="Century Gothic"/>
              <a:buNone/>
            </a:pPr>
            <a:r>
              <a:rPr lang="tr" sz="3500" b="1">
                <a:latin typeface="Century Gothic"/>
                <a:ea typeface="Century Gothic"/>
                <a:cs typeface="Century Gothic"/>
                <a:sym typeface="Century Gothic"/>
              </a:rPr>
              <a:t>&lt;/&gt; HTML NEDİR ?</a:t>
            </a:r>
            <a:endParaRPr sz="3500" b="1">
              <a:latin typeface="Century Gothic"/>
              <a:ea typeface="Century Gothic"/>
              <a:cs typeface="Century Gothic"/>
              <a:sym typeface="Century Gothic"/>
            </a:endParaRPr>
          </a:p>
        </p:txBody>
      </p:sp>
      <p:sp>
        <p:nvSpPr>
          <p:cNvPr id="106" name="Google Shape;106;p20"/>
          <p:cNvSpPr txBox="1">
            <a:spLocks noGrp="1"/>
          </p:cNvSpPr>
          <p:nvPr>
            <p:ph type="body" idx="1"/>
          </p:nvPr>
        </p:nvSpPr>
        <p:spPr>
          <a:xfrm>
            <a:off x="4250526" y="1198714"/>
            <a:ext cx="4572000" cy="3291900"/>
          </a:xfrm>
          <a:prstGeom prst="rect">
            <a:avLst/>
          </a:prstGeom>
          <a:noFill/>
          <a:ln>
            <a:noFill/>
          </a:ln>
        </p:spPr>
        <p:txBody>
          <a:bodyPr spcFirstLastPara="1" wrap="square" lIns="68575" tIns="34275" rIns="68575" bIns="34275" anchor="t" anchorCtr="0">
            <a:normAutofit fontScale="92500"/>
          </a:bodyPr>
          <a:lstStyle/>
          <a:p>
            <a:pPr marL="254000" lvl="0" indent="-266700" algn="l" rtl="0">
              <a:spcBef>
                <a:spcPts val="0"/>
              </a:spcBef>
              <a:spcAft>
                <a:spcPts val="0"/>
              </a:spcAft>
              <a:buClr>
                <a:schemeClr val="dk1"/>
              </a:buClr>
              <a:buSzPts val="1600"/>
              <a:buFont typeface="Century Gothic"/>
              <a:buChar char="●"/>
            </a:pPr>
            <a:r>
              <a:rPr lang="tr" sz="1600" i="0">
                <a:solidFill>
                  <a:schemeClr val="dk1"/>
                </a:solidFill>
                <a:latin typeface="Century Gothic"/>
                <a:ea typeface="Century Gothic"/>
                <a:cs typeface="Century Gothic"/>
                <a:sym typeface="Century Gothic"/>
              </a:rPr>
              <a:t>HTML (HyperText Markup Language - HiperMetin İşaretleme Dili)</a:t>
            </a:r>
            <a:endParaRPr sz="2000">
              <a:solidFill>
                <a:schemeClr val="dk1"/>
              </a:solidFill>
              <a:latin typeface="Century Gothic"/>
              <a:ea typeface="Century Gothic"/>
              <a:cs typeface="Century Gothic"/>
              <a:sym typeface="Century Gothic"/>
            </a:endParaRPr>
          </a:p>
          <a:p>
            <a:pPr marL="254000" lvl="0" indent="-266700" algn="l" rtl="0">
              <a:spcBef>
                <a:spcPts val="80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W</a:t>
            </a:r>
            <a:r>
              <a:rPr lang="tr" sz="1600" i="0">
                <a:solidFill>
                  <a:schemeClr val="dk1"/>
                </a:solidFill>
                <a:latin typeface="Century Gothic"/>
                <a:ea typeface="Century Gothic"/>
                <a:cs typeface="Century Gothic"/>
                <a:sym typeface="Century Gothic"/>
              </a:rPr>
              <a:t>eb sayfalarının yapısını tanımlamak için kullanılan bir işaretleme dilidir.</a:t>
            </a:r>
            <a:endParaRPr sz="2000">
              <a:solidFill>
                <a:schemeClr val="dk1"/>
              </a:solidFill>
              <a:latin typeface="Century Gothic"/>
              <a:ea typeface="Century Gothic"/>
              <a:cs typeface="Century Gothic"/>
              <a:sym typeface="Century Gothic"/>
            </a:endParaRPr>
          </a:p>
          <a:p>
            <a:pPr marL="254000" lvl="0" indent="-266700" algn="l" rtl="0">
              <a:spcBef>
                <a:spcPts val="800"/>
              </a:spcBef>
              <a:spcAft>
                <a:spcPts val="0"/>
              </a:spcAft>
              <a:buClr>
                <a:schemeClr val="dk1"/>
              </a:buClr>
              <a:buSzPts val="1600"/>
              <a:buFont typeface="Century Gothic"/>
              <a:buChar char="●"/>
            </a:pPr>
            <a:r>
              <a:rPr lang="tr" sz="1600" i="0">
                <a:solidFill>
                  <a:schemeClr val="dk1"/>
                </a:solidFill>
                <a:latin typeface="Century Gothic"/>
                <a:ea typeface="Century Gothic"/>
                <a:cs typeface="Century Gothic"/>
                <a:sym typeface="Century Gothic"/>
              </a:rPr>
              <a:t>Temel amacı, bir web sayfasının içeriğini yapılandırmak ve organize etmektir.</a:t>
            </a:r>
            <a:endParaRPr sz="2000">
              <a:solidFill>
                <a:schemeClr val="dk1"/>
              </a:solidFill>
              <a:latin typeface="Century Gothic"/>
              <a:ea typeface="Century Gothic"/>
              <a:cs typeface="Century Gothic"/>
              <a:sym typeface="Century Gothic"/>
            </a:endParaRPr>
          </a:p>
          <a:p>
            <a:pPr marL="254000" lvl="0" indent="-266700" algn="l" rtl="0">
              <a:spcBef>
                <a:spcPts val="800"/>
              </a:spcBef>
              <a:spcAft>
                <a:spcPts val="0"/>
              </a:spcAft>
              <a:buClr>
                <a:schemeClr val="dk1"/>
              </a:buClr>
              <a:buSzPts val="1600"/>
              <a:buFont typeface="Century Gothic"/>
              <a:buChar char="●"/>
            </a:pPr>
            <a:r>
              <a:rPr lang="tr" sz="1600" i="0">
                <a:solidFill>
                  <a:schemeClr val="dk1"/>
                </a:solidFill>
                <a:latin typeface="Century Gothic"/>
                <a:ea typeface="Century Gothic"/>
                <a:cs typeface="Century Gothic"/>
                <a:sym typeface="Century Gothic"/>
              </a:rPr>
              <a:t>HTML, bir dizi etiket (tag) kullanarak içeriği parçalarına ayırır ve her bir parçaya belirli bir anlam ve işlev kazandırır.</a:t>
            </a:r>
            <a:endParaRPr sz="2000">
              <a:solidFill>
                <a:schemeClr val="dk1"/>
              </a:solidFill>
              <a:latin typeface="Century Gothic"/>
              <a:ea typeface="Century Gothic"/>
              <a:cs typeface="Century Gothic"/>
              <a:sym typeface="Century Gothic"/>
            </a:endParaRPr>
          </a:p>
          <a:p>
            <a:pPr marL="254000" lvl="0" indent="-266700" algn="l" rtl="0">
              <a:spcBef>
                <a:spcPts val="800"/>
              </a:spcBef>
              <a:spcAft>
                <a:spcPts val="0"/>
              </a:spcAft>
              <a:buClr>
                <a:schemeClr val="dk1"/>
              </a:buClr>
              <a:buSzPts val="1600"/>
              <a:buFont typeface="Century Gothic"/>
              <a:buChar char="●"/>
            </a:pPr>
            <a:r>
              <a:rPr lang="tr" sz="1600">
                <a:solidFill>
                  <a:schemeClr val="dk1"/>
                </a:solidFill>
                <a:latin typeface="Century Gothic"/>
                <a:ea typeface="Century Gothic"/>
                <a:cs typeface="Century Gothic"/>
                <a:sym typeface="Century Gothic"/>
              </a:rPr>
              <a:t>Etiketler </a:t>
            </a:r>
            <a:r>
              <a:rPr lang="tr" sz="1600" i="0">
                <a:solidFill>
                  <a:schemeClr val="dk1"/>
                </a:solidFill>
                <a:latin typeface="Century Gothic"/>
                <a:ea typeface="Century Gothic"/>
                <a:cs typeface="Century Gothic"/>
                <a:sym typeface="Century Gothic"/>
              </a:rPr>
              <a:t>"&lt;&gt;" ile başlayıp "&lt;/&gt;" ile biten yapılardır. Örnek olarak ; &lt;h1&gt;&lt;/h1&gt; &lt;div&gt;&lt;/div&gt;,&lt;img</a:t>
            </a:r>
            <a:r>
              <a:rPr lang="tr" sz="1600">
                <a:solidFill>
                  <a:schemeClr val="dk1"/>
                </a:solidFill>
                <a:latin typeface="Century Gothic"/>
                <a:ea typeface="Century Gothic"/>
                <a:cs typeface="Century Gothic"/>
                <a:sym typeface="Century Gothic"/>
              </a:rPr>
              <a:t> src=‘’’’</a:t>
            </a:r>
            <a:r>
              <a:rPr lang="tr" sz="1600" i="0">
                <a:solidFill>
                  <a:schemeClr val="dk1"/>
                </a:solidFill>
                <a:latin typeface="Century Gothic"/>
                <a:ea typeface="Century Gothic"/>
                <a:cs typeface="Century Gothic"/>
                <a:sym typeface="Century Gothic"/>
              </a:rPr>
              <a:t> /&gt;</a:t>
            </a:r>
            <a:endParaRPr sz="1600">
              <a:solidFill>
                <a:schemeClr val="dk1"/>
              </a:solidFill>
              <a:latin typeface="Century Gothic"/>
              <a:ea typeface="Century Gothic"/>
              <a:cs typeface="Century Gothic"/>
              <a:sym typeface="Century Gothic"/>
            </a:endParaRPr>
          </a:p>
        </p:txBody>
      </p:sp>
      <p:sp>
        <p:nvSpPr>
          <p:cNvPr id="107" name="Google Shape;107;p20"/>
          <p:cNvSpPr/>
          <p:nvPr/>
        </p:nvSpPr>
        <p:spPr>
          <a:xfrm>
            <a:off x="0" y="525000"/>
            <a:ext cx="1226400" cy="488400"/>
          </a:xfrm>
          <a:prstGeom prst="rect">
            <a:avLst/>
          </a:prstGeom>
          <a:solidFill>
            <a:srgbClr val="010809"/>
          </a:solidFill>
          <a:ln w="9525" cap="flat" cmpd="sng">
            <a:solidFill>
              <a:srgbClr val="01080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8" name="Google Shape;108;p20"/>
          <p:cNvPicPr preferRelativeResize="0"/>
          <p:nvPr/>
        </p:nvPicPr>
        <p:blipFill>
          <a:blip r:embed="rId3">
            <a:alphaModFix/>
          </a:blip>
          <a:stretch>
            <a:fillRect/>
          </a:stretch>
        </p:blipFill>
        <p:spPr>
          <a:xfrm>
            <a:off x="178577" y="1236501"/>
            <a:ext cx="4008923" cy="2670500"/>
          </a:xfrm>
          <a:prstGeom prst="rect">
            <a:avLst/>
          </a:prstGeom>
          <a:noFill/>
          <a:ln>
            <a:noFill/>
          </a:ln>
          <a:effectLst>
            <a:outerShdw blurRad="342900" dist="209550" dir="6000000" algn="bl" rotWithShape="0">
              <a:srgbClr val="000000">
                <a:alpha val="50000"/>
              </a:srgbClr>
            </a:outerShdw>
            <a:reflection stA="60000" endPos="30000" dist="38100" dir="5400000" fadeDir="5400012"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66750" y="1373981"/>
            <a:ext cx="3264600" cy="19251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Clr>
                <a:srgbClr val="262626"/>
              </a:buClr>
              <a:buSzPts val="5400"/>
              <a:buFont typeface="Century Gothic"/>
              <a:buNone/>
            </a:pPr>
            <a:r>
              <a:rPr lang="tr" sz="5400" b="1">
                <a:latin typeface="Courier New"/>
                <a:ea typeface="Courier New"/>
                <a:cs typeface="Courier New"/>
                <a:sym typeface="Courier New"/>
              </a:rPr>
              <a:t>HTML</a:t>
            </a:r>
            <a:endParaRPr sz="5400" b="1">
              <a:latin typeface="Courier New"/>
              <a:ea typeface="Courier New"/>
              <a:cs typeface="Courier New"/>
              <a:sym typeface="Courier New"/>
            </a:endParaRPr>
          </a:p>
          <a:p>
            <a:pPr marL="0" lvl="0" indent="0" algn="ctr" rtl="0">
              <a:spcBef>
                <a:spcPts val="0"/>
              </a:spcBef>
              <a:spcAft>
                <a:spcPts val="0"/>
              </a:spcAft>
              <a:buClr>
                <a:srgbClr val="262626"/>
              </a:buClr>
              <a:buSzPts val="5400"/>
              <a:buFont typeface="Century Gothic"/>
              <a:buNone/>
            </a:pPr>
            <a:r>
              <a:rPr lang="tr" sz="5400" b="1">
                <a:latin typeface="Courier New"/>
                <a:ea typeface="Courier New"/>
                <a:cs typeface="Courier New"/>
                <a:sym typeface="Courier New"/>
              </a:rPr>
              <a:t>ÖRNEĞİ</a:t>
            </a:r>
            <a:endParaRPr b="1">
              <a:latin typeface="Courier New"/>
              <a:ea typeface="Courier New"/>
              <a:cs typeface="Courier New"/>
              <a:sym typeface="Courier New"/>
            </a:endParaRPr>
          </a:p>
        </p:txBody>
      </p:sp>
      <p:sp>
        <p:nvSpPr>
          <p:cNvPr id="114" name="Google Shape;114;p21"/>
          <p:cNvSpPr/>
          <p:nvPr/>
        </p:nvSpPr>
        <p:spPr>
          <a:xfrm>
            <a:off x="0" y="525000"/>
            <a:ext cx="1226400" cy="48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5" name="Google Shape;115;p21"/>
          <p:cNvPicPr preferRelativeResize="0"/>
          <p:nvPr/>
        </p:nvPicPr>
        <p:blipFill>
          <a:blip r:embed="rId3">
            <a:alphaModFix/>
          </a:blip>
          <a:stretch>
            <a:fillRect/>
          </a:stretch>
        </p:blipFill>
        <p:spPr>
          <a:xfrm>
            <a:off x="3773823" y="0"/>
            <a:ext cx="5301976" cy="512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0320"/>
        </a:solid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2286000" y="362700"/>
            <a:ext cx="4572000" cy="6507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Clr>
                <a:srgbClr val="262626"/>
              </a:buClr>
              <a:buSzPts val="2700"/>
              <a:buFont typeface="Century Gothic"/>
              <a:buNone/>
            </a:pPr>
            <a:r>
              <a:rPr lang="tr" sz="3800" b="1">
                <a:latin typeface="Century Gothic"/>
                <a:ea typeface="Century Gothic"/>
                <a:cs typeface="Century Gothic"/>
                <a:sym typeface="Century Gothic"/>
              </a:rPr>
              <a:t>CSS NEDİR ?</a:t>
            </a:r>
            <a:endParaRPr sz="3800" b="1">
              <a:latin typeface="Century Gothic"/>
              <a:ea typeface="Century Gothic"/>
              <a:cs typeface="Century Gothic"/>
              <a:sym typeface="Century Gothic"/>
            </a:endParaRPr>
          </a:p>
        </p:txBody>
      </p:sp>
      <p:sp>
        <p:nvSpPr>
          <p:cNvPr id="121" name="Google Shape;121;p22"/>
          <p:cNvSpPr txBox="1">
            <a:spLocks noGrp="1"/>
          </p:cNvSpPr>
          <p:nvPr>
            <p:ph type="body" idx="1"/>
          </p:nvPr>
        </p:nvSpPr>
        <p:spPr>
          <a:xfrm>
            <a:off x="4310050" y="1394697"/>
            <a:ext cx="4572000" cy="2354100"/>
          </a:xfrm>
          <a:prstGeom prst="rect">
            <a:avLst/>
          </a:prstGeom>
          <a:noFill/>
          <a:ln>
            <a:noFill/>
          </a:ln>
        </p:spPr>
        <p:txBody>
          <a:bodyPr spcFirstLastPara="1" wrap="square" lIns="68575" tIns="34275" rIns="68575" bIns="34275" anchor="t" anchorCtr="0">
            <a:noAutofit/>
          </a:bodyPr>
          <a:lstStyle/>
          <a:p>
            <a:pPr marL="254000" lvl="0" indent="-273050" algn="l" rtl="0">
              <a:spcBef>
                <a:spcPts val="0"/>
              </a:spcBef>
              <a:spcAft>
                <a:spcPts val="0"/>
              </a:spcAft>
              <a:buClr>
                <a:schemeClr val="dk1"/>
              </a:buClr>
              <a:buSzPts val="1700"/>
              <a:buFont typeface="Century Gothic"/>
              <a:buChar char="●"/>
            </a:pPr>
            <a:r>
              <a:rPr lang="tr" sz="1700">
                <a:solidFill>
                  <a:schemeClr val="dk1"/>
                </a:solidFill>
                <a:latin typeface="Century Gothic"/>
                <a:ea typeface="Century Gothic"/>
                <a:cs typeface="Century Gothic"/>
                <a:sym typeface="Century Gothic"/>
              </a:rPr>
              <a:t>CSS (Cascading Style Sheets – Basamaklı Stil Şablonları)</a:t>
            </a:r>
            <a:endParaRPr sz="2100">
              <a:solidFill>
                <a:schemeClr val="dk1"/>
              </a:solidFill>
              <a:latin typeface="Century Gothic"/>
              <a:ea typeface="Century Gothic"/>
              <a:cs typeface="Century Gothic"/>
              <a:sym typeface="Century Gothic"/>
            </a:endParaRPr>
          </a:p>
          <a:p>
            <a:pPr marL="254000" lvl="0" indent="-273050" algn="l" rtl="0">
              <a:spcBef>
                <a:spcPts val="800"/>
              </a:spcBef>
              <a:spcAft>
                <a:spcPts val="0"/>
              </a:spcAft>
              <a:buClr>
                <a:schemeClr val="dk1"/>
              </a:buClr>
              <a:buSzPts val="1700"/>
              <a:buFont typeface="Century Gothic"/>
              <a:buChar char="●"/>
            </a:pPr>
            <a:r>
              <a:rPr lang="tr" sz="1700">
                <a:solidFill>
                  <a:schemeClr val="dk1"/>
                </a:solidFill>
                <a:latin typeface="Century Gothic"/>
                <a:ea typeface="Century Gothic"/>
                <a:cs typeface="Century Gothic"/>
                <a:sym typeface="Century Gothic"/>
              </a:rPr>
              <a:t>CSS, web sayfalarının görünümünü ve düzenini belirtmek için kullanılan bir stil dilidir.</a:t>
            </a:r>
            <a:endParaRPr sz="2100">
              <a:solidFill>
                <a:schemeClr val="dk1"/>
              </a:solidFill>
              <a:latin typeface="Century Gothic"/>
              <a:ea typeface="Century Gothic"/>
              <a:cs typeface="Century Gothic"/>
              <a:sym typeface="Century Gothic"/>
            </a:endParaRPr>
          </a:p>
          <a:p>
            <a:pPr marL="254000" lvl="0" indent="-273050" algn="l" rtl="0">
              <a:spcBef>
                <a:spcPts val="800"/>
              </a:spcBef>
              <a:spcAft>
                <a:spcPts val="0"/>
              </a:spcAft>
              <a:buClr>
                <a:schemeClr val="dk1"/>
              </a:buClr>
              <a:buSzPts val="1700"/>
              <a:buFont typeface="Century Gothic"/>
              <a:buChar char="●"/>
            </a:pPr>
            <a:r>
              <a:rPr lang="tr" sz="1700">
                <a:solidFill>
                  <a:schemeClr val="dk1"/>
                </a:solidFill>
                <a:latin typeface="Century Gothic"/>
                <a:ea typeface="Century Gothic"/>
                <a:cs typeface="Century Gothic"/>
                <a:sym typeface="Century Gothic"/>
              </a:rPr>
              <a:t>HTML gibi işaretleme diliyle birlikte kullanılır ve web sayfalarının renkleri, fontları, kenar boşlukları, yerleşimleri ve daha birçok görsel özelliğini tanımlamak için kullanılır.</a:t>
            </a:r>
            <a:endParaRPr sz="2100">
              <a:solidFill>
                <a:schemeClr val="dk1"/>
              </a:solidFill>
              <a:latin typeface="Century Gothic"/>
              <a:ea typeface="Century Gothic"/>
              <a:cs typeface="Century Gothic"/>
              <a:sym typeface="Century Gothic"/>
            </a:endParaRPr>
          </a:p>
        </p:txBody>
      </p:sp>
      <p:pic>
        <p:nvPicPr>
          <p:cNvPr id="122" name="Google Shape;122;p22"/>
          <p:cNvPicPr preferRelativeResize="0"/>
          <p:nvPr/>
        </p:nvPicPr>
        <p:blipFill>
          <a:blip r:embed="rId3">
            <a:alphaModFix/>
          </a:blip>
          <a:stretch>
            <a:fillRect/>
          </a:stretch>
        </p:blipFill>
        <p:spPr>
          <a:xfrm>
            <a:off x="-176000" y="1013399"/>
            <a:ext cx="4486055" cy="3366475"/>
          </a:xfrm>
          <a:prstGeom prst="rect">
            <a:avLst/>
          </a:prstGeom>
          <a:noFill/>
          <a:ln>
            <a:noFill/>
          </a:ln>
        </p:spPr>
      </p:pic>
      <p:sp>
        <p:nvSpPr>
          <p:cNvPr id="123" name="Google Shape;123;p22"/>
          <p:cNvSpPr/>
          <p:nvPr/>
        </p:nvSpPr>
        <p:spPr>
          <a:xfrm>
            <a:off x="0" y="525000"/>
            <a:ext cx="1226400" cy="488400"/>
          </a:xfrm>
          <a:prstGeom prst="rect">
            <a:avLst/>
          </a:prstGeom>
          <a:solidFill>
            <a:srgbClr val="040320"/>
          </a:solidFill>
          <a:ln w="9525" cap="flat" cmpd="sng">
            <a:solidFill>
              <a:srgbClr val="04032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183525" y="1609206"/>
            <a:ext cx="3264600" cy="19251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Clr>
                <a:srgbClr val="262626"/>
              </a:buClr>
              <a:buSzPts val="5400"/>
              <a:buFont typeface="Century Gothic"/>
              <a:buNone/>
            </a:pPr>
            <a:r>
              <a:rPr lang="tr" sz="5400" b="1">
                <a:latin typeface="Courier New"/>
                <a:ea typeface="Courier New"/>
                <a:cs typeface="Courier New"/>
                <a:sym typeface="Courier New"/>
              </a:rPr>
              <a:t>CSS ÖRNEĞİ</a:t>
            </a:r>
            <a:endParaRPr b="1">
              <a:latin typeface="Courier New"/>
              <a:ea typeface="Courier New"/>
              <a:cs typeface="Courier New"/>
              <a:sym typeface="Courier New"/>
            </a:endParaRPr>
          </a:p>
        </p:txBody>
      </p:sp>
      <p:pic>
        <p:nvPicPr>
          <p:cNvPr id="129" name="Google Shape;129;p23" descr="metin, ekran görüntüsü içeren bir resim&#10;&#10;Açıklama otomatik olarak oluşturuldu"/>
          <p:cNvPicPr preferRelativeResize="0">
            <a:picLocks noGrp="1"/>
          </p:cNvPicPr>
          <p:nvPr>
            <p:ph type="body" idx="1"/>
          </p:nvPr>
        </p:nvPicPr>
        <p:blipFill rotWithShape="1">
          <a:blip r:embed="rId3">
            <a:alphaModFix/>
          </a:blip>
          <a:srcRect r="18747" b="-2"/>
          <a:stretch/>
        </p:blipFill>
        <p:spPr>
          <a:xfrm>
            <a:off x="3543375" y="302400"/>
            <a:ext cx="5543400" cy="4538700"/>
          </a:xfrm>
          <a:prstGeom prst="rect">
            <a:avLst/>
          </a:prstGeom>
          <a:noFill/>
          <a:ln>
            <a:noFill/>
          </a:ln>
          <a:effectLst>
            <a:outerShdw blurRad="381000" dist="152400" dir="5400000" algn="t" rotWithShape="0">
              <a:srgbClr val="000000">
                <a:alpha val="9800"/>
              </a:srgbClr>
            </a:outerShdw>
          </a:effectLst>
        </p:spPr>
      </p:pic>
      <p:sp>
        <p:nvSpPr>
          <p:cNvPr id="130" name="Google Shape;130;p23"/>
          <p:cNvSpPr/>
          <p:nvPr/>
        </p:nvSpPr>
        <p:spPr>
          <a:xfrm>
            <a:off x="0" y="525000"/>
            <a:ext cx="1226400" cy="48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1999</Words>
  <Application>Microsoft Office PowerPoint</Application>
  <PresentationFormat>Ekran Gösterisi (16:9)</PresentationFormat>
  <Paragraphs>146</Paragraphs>
  <Slides>26</Slides>
  <Notes>26</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26</vt:i4>
      </vt:variant>
    </vt:vector>
  </HeadingPairs>
  <TitlesOfParts>
    <vt:vector size="31" baseType="lpstr">
      <vt:lpstr>Courier New</vt:lpstr>
      <vt:lpstr>Century Gothic</vt:lpstr>
      <vt:lpstr>Arial</vt:lpstr>
      <vt:lpstr>Calibri</vt:lpstr>
      <vt:lpstr>Simple Dark</vt:lpstr>
      <vt:lpstr>PowerPoint Sunusu</vt:lpstr>
      <vt:lpstr>PowerPoint Sunusu</vt:lpstr>
      <vt:lpstr>PowerPoint Sunusu</vt:lpstr>
      <vt:lpstr>PowerPoint Sunusu</vt:lpstr>
      <vt:lpstr>Frontend Teknolojileri</vt:lpstr>
      <vt:lpstr>&lt;/&gt; HTML NEDİR ?</vt:lpstr>
      <vt:lpstr>HTML ÖRNEĞİ</vt:lpstr>
      <vt:lpstr>CSS NEDİR ?</vt:lpstr>
      <vt:lpstr>CSS ÖRNEĞİ</vt:lpstr>
      <vt:lpstr>JavaScript</vt:lpstr>
      <vt:lpstr>PowerPoint Sunusu</vt:lpstr>
      <vt:lpstr>TypeScript</vt:lpstr>
      <vt:lpstr>TypeScript VS JavaScript </vt:lpstr>
      <vt:lpstr>Popüler JavaScript Frameworkleri</vt:lpstr>
      <vt:lpstr>Vue JS </vt:lpstr>
      <vt:lpstr>Angular</vt:lpstr>
      <vt:lpstr>React JS  </vt:lpstr>
      <vt:lpstr>PowerPoint Sunusu</vt:lpstr>
      <vt:lpstr>React JS Dezavantajları</vt:lpstr>
      <vt:lpstr>React Frameworkleri ve Kütüphaneleri</vt:lpstr>
      <vt:lpstr>Npm Nedir ?</vt:lpstr>
      <vt:lpstr>Npm kurulumu ve Npm paket kurulumu</vt:lpstr>
      <vt:lpstr>Nvm Nedir ?</vt:lpstr>
      <vt:lpstr>Responsive Tasarım</vt:lpstr>
      <vt:lpstr>Bug Tespiti ve Çözümü</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FADIL A. 160315025</cp:lastModifiedBy>
  <cp:revision>6</cp:revision>
  <dcterms:modified xsi:type="dcterms:W3CDTF">2023-12-18T13:45:23Z</dcterms:modified>
</cp:coreProperties>
</file>